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1356" r:id="rId2"/>
    <p:sldId id="1444" r:id="rId3"/>
    <p:sldId id="1449" r:id="rId4"/>
    <p:sldId id="1450" r:id="rId5"/>
    <p:sldId id="1451" r:id="rId6"/>
    <p:sldId id="1419" r:id="rId7"/>
    <p:sldId id="1443" r:id="rId8"/>
    <p:sldId id="1423" r:id="rId9"/>
    <p:sldId id="1426" r:id="rId10"/>
    <p:sldId id="1447" r:id="rId11"/>
    <p:sldId id="1428" r:id="rId12"/>
    <p:sldId id="1429" r:id="rId13"/>
    <p:sldId id="1430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E9ED"/>
    <a:srgbClr val="FF33CC"/>
    <a:srgbClr val="FFFFFF"/>
    <a:srgbClr val="000066"/>
    <a:srgbClr val="317CC1"/>
    <a:srgbClr val="D60093"/>
    <a:srgbClr val="FF0066"/>
    <a:srgbClr val="8268CC"/>
    <a:srgbClr val="A9A7CF"/>
    <a:srgbClr val="A9C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6FD23C-581A-4CD3-AA4E-A6F18C5B5DDE}" v="3" dt="2024-03-04T18:27:36.3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4249" autoAdjust="0"/>
  </p:normalViewPr>
  <p:slideViewPr>
    <p:cSldViewPr snapToGrid="0">
      <p:cViewPr varScale="1">
        <p:scale>
          <a:sx n="71" d="100"/>
          <a:sy n="71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03322-1F6C-42E9-9D63-A4C2EF1470BF}" type="datetimeFigureOut">
              <a:rPr lang="es-PE" smtClean="0"/>
              <a:t>23/04/2024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AB039-8E4A-46AF-98A9-3C75BE64A51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11116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s-EC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dirty="0"/>
          </a:p>
        </p:txBody>
      </p:sp>
      <p:sp>
        <p:nvSpPr>
          <p:cNvPr id="117" name="Google Shape;11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s-EC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6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288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dirty="0"/>
          </a:p>
        </p:txBody>
      </p:sp>
      <p:sp>
        <p:nvSpPr>
          <p:cNvPr id="117" name="Google Shape;11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s-EC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7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4199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dirty="0"/>
          </a:p>
        </p:txBody>
      </p:sp>
      <p:sp>
        <p:nvSpPr>
          <p:cNvPr id="117" name="Google Shape;11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s-EC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8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3450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dirty="0"/>
          </a:p>
        </p:txBody>
      </p:sp>
      <p:sp>
        <p:nvSpPr>
          <p:cNvPr id="117" name="Google Shape;11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s-EC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9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2788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>
          <a:extLst>
            <a:ext uri="{FF2B5EF4-FFF2-40B4-BE49-F238E27FC236}">
              <a16:creationId xmlns:a16="http://schemas.microsoft.com/office/drawing/2014/main" id="{0E70A424-8B3C-4789-81A4-718FCDD2D7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>
            <a:extLst>
              <a:ext uri="{FF2B5EF4-FFF2-40B4-BE49-F238E27FC236}">
                <a16:creationId xmlns:a16="http://schemas.microsoft.com/office/drawing/2014/main" id="{A9A40619-CEDD-A295-64FF-7D1386F3953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4:notes">
            <a:extLst>
              <a:ext uri="{FF2B5EF4-FFF2-40B4-BE49-F238E27FC236}">
                <a16:creationId xmlns:a16="http://schemas.microsoft.com/office/drawing/2014/main" id="{66349717-685E-D5DD-2E76-A4DC46340B7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dirty="0"/>
          </a:p>
        </p:txBody>
      </p:sp>
      <p:sp>
        <p:nvSpPr>
          <p:cNvPr id="117" name="Google Shape;117;p4:notes">
            <a:extLst>
              <a:ext uri="{FF2B5EF4-FFF2-40B4-BE49-F238E27FC236}">
                <a16:creationId xmlns:a16="http://schemas.microsoft.com/office/drawing/2014/main" id="{5AA1CE3C-7EA7-83BA-E535-E362FABEB7F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s-EC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10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0741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dirty="0"/>
          </a:p>
        </p:txBody>
      </p:sp>
      <p:sp>
        <p:nvSpPr>
          <p:cNvPr id="117" name="Google Shape;11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s-EC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2864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dirty="0"/>
          </a:p>
        </p:txBody>
      </p:sp>
      <p:sp>
        <p:nvSpPr>
          <p:cNvPr id="117" name="Google Shape;11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s-EC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3968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dirty="0"/>
          </a:p>
        </p:txBody>
      </p:sp>
      <p:sp>
        <p:nvSpPr>
          <p:cNvPr id="117" name="Google Shape;11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s-EC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7841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Diapositiva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876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Comparació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3738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Solo el título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545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En blanco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0255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Contenido con título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104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Imagen con título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691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Título y texto vertical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595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Título vertical y texto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472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829428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svg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8.png"/><Relationship Id="rId18" Type="http://schemas.openxmlformats.org/officeDocument/2006/relationships/image" Target="../media/image18.sv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2.svg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image" Target="../media/image10.sv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90;p1">
            <a:extLst>
              <a:ext uri="{FF2B5EF4-FFF2-40B4-BE49-F238E27FC236}">
                <a16:creationId xmlns:a16="http://schemas.microsoft.com/office/drawing/2014/main" id="{93F0D9D1-5191-214F-9D04-C7A7DFDD6B75}"/>
              </a:ext>
            </a:extLst>
          </p:cNvPr>
          <p:cNvSpPr txBox="1"/>
          <p:nvPr/>
        </p:nvSpPr>
        <p:spPr>
          <a:xfrm>
            <a:off x="4654296" y="173466"/>
            <a:ext cx="7638724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  <a:tabLst/>
              <a:defRPr/>
            </a:pPr>
            <a:r>
              <a:rPr kumimoji="0" lang="es-EC" sz="8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Presupuesto</a:t>
            </a:r>
            <a:r>
              <a:rPr kumimoji="0" lang="es-ES" sz="8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por Resultados (PpR)</a:t>
            </a:r>
          </a:p>
        </p:txBody>
      </p:sp>
      <p:sp>
        <p:nvSpPr>
          <p:cNvPr id="5" name="Google Shape;90;p1">
            <a:extLst>
              <a:ext uri="{FF2B5EF4-FFF2-40B4-BE49-F238E27FC236}">
                <a16:creationId xmlns:a16="http://schemas.microsoft.com/office/drawing/2014/main" id="{85549C32-44BB-CD74-9AC4-4DCD4C153087}"/>
              </a:ext>
            </a:extLst>
          </p:cNvPr>
          <p:cNvSpPr txBox="1"/>
          <p:nvPr/>
        </p:nvSpPr>
        <p:spPr>
          <a:xfrm>
            <a:off x="5586984" y="4390726"/>
            <a:ext cx="6376416" cy="115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  <a:tabLst/>
              <a:defRPr/>
            </a:pPr>
            <a:r>
              <a:rPr kumimoji="0" lang="es-ES" sz="2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Claves para una política y gestión pública efectivas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  <a:tabLst/>
              <a:defRPr/>
            </a:pPr>
            <a:r>
              <a:rPr lang="es-ES" sz="23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Abril</a:t>
            </a:r>
            <a:r>
              <a:rPr kumimoji="0" lang="es-ES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2024</a:t>
            </a:r>
            <a:endParaRPr kumimoji="0" lang="es-ES" sz="23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>
          <a:extLst>
            <a:ext uri="{FF2B5EF4-FFF2-40B4-BE49-F238E27FC236}">
              <a16:creationId xmlns:a16="http://schemas.microsoft.com/office/drawing/2014/main" id="{311EA271-C0E2-4C61-CC8B-72BF5065FA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Imagen 72">
            <a:extLst>
              <a:ext uri="{FF2B5EF4-FFF2-40B4-BE49-F238E27FC236}">
                <a16:creationId xmlns:a16="http://schemas.microsoft.com/office/drawing/2014/main" id="{E65A0EF6-0598-634F-93B8-8EA60B575C8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grpSp>
        <p:nvGrpSpPr>
          <p:cNvPr id="74" name="Grupo 73">
            <a:extLst>
              <a:ext uri="{FF2B5EF4-FFF2-40B4-BE49-F238E27FC236}">
                <a16:creationId xmlns:a16="http://schemas.microsoft.com/office/drawing/2014/main" id="{2B3DD524-C9E3-1D4D-FE2A-FE548B05CC2E}"/>
              </a:ext>
            </a:extLst>
          </p:cNvPr>
          <p:cNvGrpSpPr/>
          <p:nvPr/>
        </p:nvGrpSpPr>
        <p:grpSpPr>
          <a:xfrm>
            <a:off x="8020879" y="6124883"/>
            <a:ext cx="4056820" cy="657192"/>
            <a:chOff x="8020879" y="6124883"/>
            <a:chExt cx="4056820" cy="657192"/>
          </a:xfrm>
        </p:grpSpPr>
        <p:pic>
          <p:nvPicPr>
            <p:cNvPr id="75" name="Imagen 74">
              <a:extLst>
                <a:ext uri="{FF2B5EF4-FFF2-40B4-BE49-F238E27FC236}">
                  <a16:creationId xmlns:a16="http://schemas.microsoft.com/office/drawing/2014/main" id="{82F2F73F-E448-8A4E-9134-38EC3903F3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" r="44165" b="-8208"/>
            <a:stretch/>
          </p:blipFill>
          <p:spPr>
            <a:xfrm>
              <a:off x="8020879" y="6124883"/>
              <a:ext cx="2201300" cy="575720"/>
            </a:xfrm>
            <a:prstGeom prst="rect">
              <a:avLst/>
            </a:prstGeom>
          </p:spPr>
        </p:pic>
        <p:sp>
          <p:nvSpPr>
            <p:cNvPr id="76" name="CuadroTexto 75">
              <a:extLst>
                <a:ext uri="{FF2B5EF4-FFF2-40B4-BE49-F238E27FC236}">
                  <a16:creationId xmlns:a16="http://schemas.microsoft.com/office/drawing/2014/main" id="{69B1B45C-AAD1-AB7B-DE88-05930B692AE8}"/>
                </a:ext>
              </a:extLst>
            </p:cNvPr>
            <p:cNvSpPr txBox="1"/>
            <p:nvPr/>
          </p:nvSpPr>
          <p:spPr>
            <a:xfrm>
              <a:off x="10222178" y="6204994"/>
              <a:ext cx="1855521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C" sz="1050" dirty="0">
                  <a:solidFill>
                    <a:srgbClr val="382D6F"/>
                  </a:solidFill>
                  <a:latin typeface="Barlow Condensed Medium" pitchFamily="2" charset="77"/>
                </a:rPr>
                <a:t>Secretaría Técnica Ecuador </a:t>
              </a:r>
              <a:r>
                <a:rPr lang="es-EC" sz="1050" dirty="0" smtClean="0">
                  <a:solidFill>
                    <a:srgbClr val="382D6F"/>
                  </a:solidFill>
                  <a:latin typeface="Barlow Condensed Medium" pitchFamily="2" charset="77"/>
                </a:rPr>
                <a:t>Crece Sin </a:t>
              </a:r>
              <a:r>
                <a:rPr lang="es-EC" sz="1050" dirty="0">
                  <a:solidFill>
                    <a:srgbClr val="382D6F"/>
                  </a:solidFill>
                  <a:latin typeface="Barlow Condensed Medium" pitchFamily="2" charset="77"/>
                </a:rPr>
                <a:t>Desnutrición Infantil</a:t>
              </a:r>
            </a:p>
          </p:txBody>
        </p:sp>
      </p:grp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F54C6C08-546B-977C-1E63-8E9BF45114A5}"/>
              </a:ext>
            </a:extLst>
          </p:cNvPr>
          <p:cNvCxnSpPr>
            <a:cxnSpLocks/>
            <a:stCxn id="213" idx="3"/>
            <a:endCxn id="220" idx="0"/>
          </p:cNvCxnSpPr>
          <p:nvPr/>
        </p:nvCxnSpPr>
        <p:spPr>
          <a:xfrm>
            <a:off x="7568544" y="2597172"/>
            <a:ext cx="6131" cy="1130957"/>
          </a:xfrm>
          <a:prstGeom prst="straightConnector1">
            <a:avLst/>
          </a:prstGeom>
          <a:noFill/>
          <a:ln w="28575" cap="flat" cmpd="sng" algn="ctr">
            <a:solidFill>
              <a:srgbClr val="E7E6E6">
                <a:lumMod val="25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3" name="Rectángulo 2">
            <a:extLst>
              <a:ext uri="{FF2B5EF4-FFF2-40B4-BE49-F238E27FC236}">
                <a16:creationId xmlns:a16="http://schemas.microsoft.com/office/drawing/2014/main" id="{A914D0A8-24FA-3291-5CEC-9585288974ED}"/>
              </a:ext>
            </a:extLst>
          </p:cNvPr>
          <p:cNvSpPr/>
          <p:nvPr/>
        </p:nvSpPr>
        <p:spPr>
          <a:xfrm>
            <a:off x="395643" y="133373"/>
            <a:ext cx="10663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Bahnschrift SemiBold Condensed" panose="020B0502040204020203" pitchFamily="34" charset="0"/>
                <a:ea typeface="+mn-ea"/>
                <a:cs typeface="+mn-cs"/>
              </a:rPr>
              <a:t>HITO 04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CD66B2A-EF28-B3EC-A66D-3B93E5C055E0}"/>
              </a:ext>
            </a:extLst>
          </p:cNvPr>
          <p:cNvSpPr txBox="1"/>
          <p:nvPr/>
        </p:nvSpPr>
        <p:spPr>
          <a:xfrm>
            <a:off x="1432305" y="152335"/>
            <a:ext cx="80469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Asignar y ejecutar presupuesto según lo necesario</a:t>
            </a:r>
          </a:p>
        </p:txBody>
      </p:sp>
      <p:sp>
        <p:nvSpPr>
          <p:cNvPr id="158" name="Título 1">
            <a:extLst>
              <a:ext uri="{FF2B5EF4-FFF2-40B4-BE49-F238E27FC236}">
                <a16:creationId xmlns:a16="http://schemas.microsoft.com/office/drawing/2014/main" id="{455A0624-FDD7-3F09-9272-6E3262B0051C}"/>
              </a:ext>
            </a:extLst>
          </p:cNvPr>
          <p:cNvSpPr txBox="1">
            <a:spLocks/>
          </p:cNvSpPr>
          <p:nvPr/>
        </p:nvSpPr>
        <p:spPr>
          <a:xfrm>
            <a:off x="427950" y="691817"/>
            <a:ext cx="11398290" cy="69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1800" kern="0" dirty="0">
                <a:latin typeface="Century Gothic" panose="020B0502020202020204" pitchFamily="34" charset="0"/>
              </a:rPr>
              <a:t>Desarrollar el proceso de presupuesto público en todas sus fases alineada con la prioridad - movilizar recursos combinando entrada tradicional arriba-abajo con otra abajo-arriba.</a:t>
            </a:r>
          </a:p>
        </p:txBody>
      </p:sp>
      <p:sp>
        <p:nvSpPr>
          <p:cNvPr id="162" name="Flecha: pentágono 161">
            <a:extLst>
              <a:ext uri="{FF2B5EF4-FFF2-40B4-BE49-F238E27FC236}">
                <a16:creationId xmlns:a16="http://schemas.microsoft.com/office/drawing/2014/main" id="{E567161B-BF15-E3C3-8BA6-BA9153289DD8}"/>
              </a:ext>
            </a:extLst>
          </p:cNvPr>
          <p:cNvSpPr/>
          <p:nvPr/>
        </p:nvSpPr>
        <p:spPr>
          <a:xfrm rot="5400000">
            <a:off x="1297824" y="2016173"/>
            <a:ext cx="584953" cy="750421"/>
          </a:xfrm>
          <a:prstGeom prst="homePlate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63" name="CuadroTexto 162">
            <a:extLst>
              <a:ext uri="{FF2B5EF4-FFF2-40B4-BE49-F238E27FC236}">
                <a16:creationId xmlns:a16="http://schemas.microsoft.com/office/drawing/2014/main" id="{B0F5C7D5-45A2-D0B2-C216-919665374C62}"/>
              </a:ext>
            </a:extLst>
          </p:cNvPr>
          <p:cNvSpPr txBox="1"/>
          <p:nvPr/>
        </p:nvSpPr>
        <p:spPr>
          <a:xfrm>
            <a:off x="1240676" y="2158606"/>
            <a:ext cx="6992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>
                <a:solidFill>
                  <a:prstClr val="white"/>
                </a:solidFill>
                <a:latin typeface="Calibri Light" panose="020F0302020204030204"/>
              </a:rPr>
              <a:t>MEF</a:t>
            </a:r>
          </a:p>
        </p:txBody>
      </p:sp>
      <p:sp>
        <p:nvSpPr>
          <p:cNvPr id="164" name="CuadroTexto 163">
            <a:extLst>
              <a:ext uri="{FF2B5EF4-FFF2-40B4-BE49-F238E27FC236}">
                <a16:creationId xmlns:a16="http://schemas.microsoft.com/office/drawing/2014/main" id="{BD5FD322-C66D-9B9F-5CE9-D983572E5E5F}"/>
              </a:ext>
            </a:extLst>
          </p:cNvPr>
          <p:cNvSpPr txBox="1"/>
          <p:nvPr/>
        </p:nvSpPr>
        <p:spPr>
          <a:xfrm>
            <a:off x="1152120" y="3771631"/>
            <a:ext cx="1009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>
                <a:solidFill>
                  <a:prstClr val="black"/>
                </a:solidFill>
                <a:latin typeface="Calibri Light" panose="020F0302020204030204"/>
              </a:rPr>
              <a:t>Entidad 1</a:t>
            </a:r>
          </a:p>
        </p:txBody>
      </p:sp>
      <p:sp>
        <p:nvSpPr>
          <p:cNvPr id="165" name="CuadroTexto 164">
            <a:extLst>
              <a:ext uri="{FF2B5EF4-FFF2-40B4-BE49-F238E27FC236}">
                <a16:creationId xmlns:a16="http://schemas.microsoft.com/office/drawing/2014/main" id="{6A96B831-5002-AA6D-94A6-1118B8F3E339}"/>
              </a:ext>
            </a:extLst>
          </p:cNvPr>
          <p:cNvSpPr txBox="1"/>
          <p:nvPr/>
        </p:nvSpPr>
        <p:spPr>
          <a:xfrm>
            <a:off x="945145" y="4034659"/>
            <a:ext cx="701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dirty="0">
                <a:solidFill>
                  <a:prstClr val="black"/>
                </a:solidFill>
                <a:latin typeface="Calibri Light" panose="020F0302020204030204"/>
              </a:rPr>
              <a:t>Grupo 1</a:t>
            </a:r>
          </a:p>
        </p:txBody>
      </p:sp>
      <p:sp>
        <p:nvSpPr>
          <p:cNvPr id="166" name="CuadroTexto 165">
            <a:extLst>
              <a:ext uri="{FF2B5EF4-FFF2-40B4-BE49-F238E27FC236}">
                <a16:creationId xmlns:a16="http://schemas.microsoft.com/office/drawing/2014/main" id="{B3424245-940F-B425-34EC-FEB033C899CC}"/>
              </a:ext>
            </a:extLst>
          </p:cNvPr>
          <p:cNvSpPr txBox="1"/>
          <p:nvPr/>
        </p:nvSpPr>
        <p:spPr>
          <a:xfrm>
            <a:off x="1561216" y="4061969"/>
            <a:ext cx="758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dirty="0">
                <a:solidFill>
                  <a:prstClr val="black"/>
                </a:solidFill>
                <a:latin typeface="Calibri Light" panose="020F0302020204030204"/>
              </a:rPr>
              <a:t>Grupo 2</a:t>
            </a:r>
          </a:p>
        </p:txBody>
      </p:sp>
      <p:sp>
        <p:nvSpPr>
          <p:cNvPr id="177" name="Rectángulo 176">
            <a:extLst>
              <a:ext uri="{FF2B5EF4-FFF2-40B4-BE49-F238E27FC236}">
                <a16:creationId xmlns:a16="http://schemas.microsoft.com/office/drawing/2014/main" id="{D19DDB90-2356-046A-19F5-6EA150170112}"/>
              </a:ext>
            </a:extLst>
          </p:cNvPr>
          <p:cNvSpPr/>
          <p:nvPr/>
        </p:nvSpPr>
        <p:spPr>
          <a:xfrm>
            <a:off x="978239" y="3702979"/>
            <a:ext cx="1231901" cy="636147"/>
          </a:xfrm>
          <a:prstGeom prst="rect">
            <a:avLst/>
          </a:prstGeom>
          <a:noFill/>
          <a:ln w="254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3" name="CuadroTexto 182">
            <a:extLst>
              <a:ext uri="{FF2B5EF4-FFF2-40B4-BE49-F238E27FC236}">
                <a16:creationId xmlns:a16="http://schemas.microsoft.com/office/drawing/2014/main" id="{40DB142D-8ABB-0312-0339-5A3088CD8813}"/>
              </a:ext>
            </a:extLst>
          </p:cNvPr>
          <p:cNvSpPr txBox="1"/>
          <p:nvPr/>
        </p:nvSpPr>
        <p:spPr>
          <a:xfrm>
            <a:off x="1096597" y="1610273"/>
            <a:ext cx="1001705" cy="461665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Asignación Presupuestal</a:t>
            </a:r>
          </a:p>
        </p:txBody>
      </p:sp>
      <p:sp>
        <p:nvSpPr>
          <p:cNvPr id="184" name="CuadroTexto 183">
            <a:extLst>
              <a:ext uri="{FF2B5EF4-FFF2-40B4-BE49-F238E27FC236}">
                <a16:creationId xmlns:a16="http://schemas.microsoft.com/office/drawing/2014/main" id="{BAF0CF86-2A2C-528C-3D4F-85DD5876B8CA}"/>
              </a:ext>
            </a:extLst>
          </p:cNvPr>
          <p:cNvSpPr txBox="1"/>
          <p:nvPr/>
        </p:nvSpPr>
        <p:spPr>
          <a:xfrm>
            <a:off x="936893" y="6304369"/>
            <a:ext cx="662374" cy="2308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9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Servicios</a:t>
            </a:r>
            <a:r>
              <a:rPr kumimoji="0" lang="es-PE" sz="1200" b="0" i="0" u="none" strike="noStrike" kern="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</a:t>
            </a:r>
            <a:endParaRPr kumimoji="0" lang="es-PE" sz="12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88" name="CuadroTexto 187">
            <a:extLst>
              <a:ext uri="{FF2B5EF4-FFF2-40B4-BE49-F238E27FC236}">
                <a16:creationId xmlns:a16="http://schemas.microsoft.com/office/drawing/2014/main" id="{3DFCB233-BE43-2387-546B-C4FE7E296509}"/>
              </a:ext>
            </a:extLst>
          </p:cNvPr>
          <p:cNvSpPr txBox="1"/>
          <p:nvPr/>
        </p:nvSpPr>
        <p:spPr>
          <a:xfrm>
            <a:off x="1404717" y="4924660"/>
            <a:ext cx="4900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50" b="1" dirty="0">
                <a:solidFill>
                  <a:prstClr val="black"/>
                </a:solidFill>
                <a:latin typeface="Calibri Light" panose="020F0302020204030204"/>
              </a:rPr>
              <a:t>EOD</a:t>
            </a:r>
          </a:p>
        </p:txBody>
      </p:sp>
      <p:sp>
        <p:nvSpPr>
          <p:cNvPr id="190" name="Rectángulo 189">
            <a:extLst>
              <a:ext uri="{FF2B5EF4-FFF2-40B4-BE49-F238E27FC236}">
                <a16:creationId xmlns:a16="http://schemas.microsoft.com/office/drawing/2014/main" id="{D393B9EE-758A-2340-F390-9002F9290F4D}"/>
              </a:ext>
            </a:extLst>
          </p:cNvPr>
          <p:cNvSpPr/>
          <p:nvPr/>
        </p:nvSpPr>
        <p:spPr>
          <a:xfrm>
            <a:off x="1302033" y="4792653"/>
            <a:ext cx="609352" cy="502567"/>
          </a:xfrm>
          <a:prstGeom prst="rect">
            <a:avLst/>
          </a:prstGeom>
          <a:noFill/>
          <a:ln w="15875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4" name="Rectángulo 193">
            <a:extLst>
              <a:ext uri="{FF2B5EF4-FFF2-40B4-BE49-F238E27FC236}">
                <a16:creationId xmlns:a16="http://schemas.microsoft.com/office/drawing/2014/main" id="{F09B3F85-E882-AB39-F119-92C9DF14A097}"/>
              </a:ext>
            </a:extLst>
          </p:cNvPr>
          <p:cNvSpPr/>
          <p:nvPr/>
        </p:nvSpPr>
        <p:spPr>
          <a:xfrm>
            <a:off x="1033530" y="5693623"/>
            <a:ext cx="407683" cy="315305"/>
          </a:xfrm>
          <a:prstGeom prst="rect">
            <a:avLst/>
          </a:prstGeom>
          <a:noFill/>
          <a:ln w="9525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96" name="Conector recto de flecha 195">
            <a:extLst>
              <a:ext uri="{FF2B5EF4-FFF2-40B4-BE49-F238E27FC236}">
                <a16:creationId xmlns:a16="http://schemas.microsoft.com/office/drawing/2014/main" id="{E5B52B04-24A7-C498-0575-4FA4C4D5389F}"/>
              </a:ext>
            </a:extLst>
          </p:cNvPr>
          <p:cNvCxnSpPr>
            <a:stCxn id="194" idx="2"/>
          </p:cNvCxnSpPr>
          <p:nvPr/>
        </p:nvCxnSpPr>
        <p:spPr>
          <a:xfrm flipH="1">
            <a:off x="1031133" y="6008928"/>
            <a:ext cx="206239" cy="230126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ysDot"/>
            <a:miter lim="800000"/>
            <a:tailEnd type="triangle"/>
          </a:ln>
          <a:effectLst/>
        </p:spPr>
      </p:cxnSp>
      <p:cxnSp>
        <p:nvCxnSpPr>
          <p:cNvPr id="197" name="Conector recto de flecha 196">
            <a:extLst>
              <a:ext uri="{FF2B5EF4-FFF2-40B4-BE49-F238E27FC236}">
                <a16:creationId xmlns:a16="http://schemas.microsoft.com/office/drawing/2014/main" id="{FF9A0809-C042-6E49-2721-59A5E366BE80}"/>
              </a:ext>
            </a:extLst>
          </p:cNvPr>
          <p:cNvCxnSpPr>
            <a:cxnSpLocks/>
            <a:stCxn id="194" idx="2"/>
          </p:cNvCxnSpPr>
          <p:nvPr/>
        </p:nvCxnSpPr>
        <p:spPr>
          <a:xfrm flipH="1">
            <a:off x="1134252" y="6008928"/>
            <a:ext cx="103120" cy="270038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ysDot"/>
            <a:miter lim="800000"/>
            <a:tailEnd type="triangle"/>
          </a:ln>
          <a:effectLst/>
        </p:spPr>
      </p:cxnSp>
      <p:cxnSp>
        <p:nvCxnSpPr>
          <p:cNvPr id="198" name="Conector recto de flecha 197">
            <a:extLst>
              <a:ext uri="{FF2B5EF4-FFF2-40B4-BE49-F238E27FC236}">
                <a16:creationId xmlns:a16="http://schemas.microsoft.com/office/drawing/2014/main" id="{F908AC10-119E-B4B0-1B30-25A0A0845E85}"/>
              </a:ext>
            </a:extLst>
          </p:cNvPr>
          <p:cNvCxnSpPr>
            <a:cxnSpLocks/>
            <a:stCxn id="194" idx="2"/>
            <a:endCxn id="184" idx="0"/>
          </p:cNvCxnSpPr>
          <p:nvPr/>
        </p:nvCxnSpPr>
        <p:spPr>
          <a:xfrm>
            <a:off x="1237372" y="6008928"/>
            <a:ext cx="30708" cy="295441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ysDot"/>
            <a:miter lim="800000"/>
            <a:tailEnd type="triangle"/>
          </a:ln>
          <a:effectLst/>
        </p:spPr>
      </p:cxnSp>
      <p:cxnSp>
        <p:nvCxnSpPr>
          <p:cNvPr id="199" name="Conector recto de flecha 198">
            <a:extLst>
              <a:ext uri="{FF2B5EF4-FFF2-40B4-BE49-F238E27FC236}">
                <a16:creationId xmlns:a16="http://schemas.microsoft.com/office/drawing/2014/main" id="{46A16CB3-2D70-94CC-4038-AF0CE80AF96F}"/>
              </a:ext>
            </a:extLst>
          </p:cNvPr>
          <p:cNvCxnSpPr>
            <a:cxnSpLocks/>
            <a:stCxn id="194" idx="2"/>
          </p:cNvCxnSpPr>
          <p:nvPr/>
        </p:nvCxnSpPr>
        <p:spPr>
          <a:xfrm>
            <a:off x="1237372" y="6008928"/>
            <a:ext cx="157316" cy="230126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ysDot"/>
            <a:miter lim="800000"/>
            <a:tailEnd type="triangle"/>
          </a:ln>
          <a:effectLst/>
        </p:spPr>
      </p:cxnSp>
      <p:cxnSp>
        <p:nvCxnSpPr>
          <p:cNvPr id="200" name="Conector recto de flecha 199">
            <a:extLst>
              <a:ext uri="{FF2B5EF4-FFF2-40B4-BE49-F238E27FC236}">
                <a16:creationId xmlns:a16="http://schemas.microsoft.com/office/drawing/2014/main" id="{637C44AC-FCC6-6C50-59AD-D2FCE31E6B76}"/>
              </a:ext>
            </a:extLst>
          </p:cNvPr>
          <p:cNvCxnSpPr>
            <a:cxnSpLocks/>
            <a:stCxn id="194" idx="2"/>
          </p:cNvCxnSpPr>
          <p:nvPr/>
        </p:nvCxnSpPr>
        <p:spPr>
          <a:xfrm>
            <a:off x="1237372" y="6008928"/>
            <a:ext cx="361895" cy="230126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ysDot"/>
            <a:miter lim="800000"/>
            <a:tailEnd type="triangle"/>
          </a:ln>
          <a:effectLst/>
        </p:spPr>
      </p:cxnSp>
      <p:sp>
        <p:nvSpPr>
          <p:cNvPr id="201" name="CuadroTexto 200">
            <a:extLst>
              <a:ext uri="{FF2B5EF4-FFF2-40B4-BE49-F238E27FC236}">
                <a16:creationId xmlns:a16="http://schemas.microsoft.com/office/drawing/2014/main" id="{77C6D360-8138-20D8-4A38-4F2EBBF022E4}"/>
              </a:ext>
            </a:extLst>
          </p:cNvPr>
          <p:cNvSpPr txBox="1"/>
          <p:nvPr/>
        </p:nvSpPr>
        <p:spPr>
          <a:xfrm>
            <a:off x="1828044" y="6329772"/>
            <a:ext cx="662374" cy="2308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9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Servicios</a:t>
            </a:r>
            <a:r>
              <a:rPr kumimoji="0" lang="es-PE" sz="1200" b="0" i="0" u="none" strike="noStrike" kern="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</a:t>
            </a:r>
            <a:endParaRPr kumimoji="0" lang="es-PE" sz="12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02" name="CuadroTexto 201">
            <a:extLst>
              <a:ext uri="{FF2B5EF4-FFF2-40B4-BE49-F238E27FC236}">
                <a16:creationId xmlns:a16="http://schemas.microsoft.com/office/drawing/2014/main" id="{B39374D7-CD96-6B1D-98AC-CACE8C3D52B5}"/>
              </a:ext>
            </a:extLst>
          </p:cNvPr>
          <p:cNvSpPr txBox="1"/>
          <p:nvPr/>
        </p:nvSpPr>
        <p:spPr>
          <a:xfrm>
            <a:off x="1952151" y="5778096"/>
            <a:ext cx="4592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900" b="1" dirty="0">
                <a:solidFill>
                  <a:prstClr val="black"/>
                </a:solidFill>
                <a:latin typeface="Calibri Light" panose="020F0302020204030204"/>
              </a:rPr>
              <a:t>PA  2</a:t>
            </a:r>
          </a:p>
        </p:txBody>
      </p:sp>
      <p:sp>
        <p:nvSpPr>
          <p:cNvPr id="203" name="Rectángulo 202">
            <a:extLst>
              <a:ext uri="{FF2B5EF4-FFF2-40B4-BE49-F238E27FC236}">
                <a16:creationId xmlns:a16="http://schemas.microsoft.com/office/drawing/2014/main" id="{0F56F198-2102-F2D0-87B5-68ECD891FDD3}"/>
              </a:ext>
            </a:extLst>
          </p:cNvPr>
          <p:cNvSpPr/>
          <p:nvPr/>
        </p:nvSpPr>
        <p:spPr>
          <a:xfrm>
            <a:off x="1924681" y="5719026"/>
            <a:ext cx="407683" cy="315305"/>
          </a:xfrm>
          <a:prstGeom prst="rect">
            <a:avLst/>
          </a:prstGeom>
          <a:noFill/>
          <a:ln w="9525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4" name="Conector recto de flecha 203">
            <a:extLst>
              <a:ext uri="{FF2B5EF4-FFF2-40B4-BE49-F238E27FC236}">
                <a16:creationId xmlns:a16="http://schemas.microsoft.com/office/drawing/2014/main" id="{3645DC97-FE7C-B00A-E0FE-6CC710C90D50}"/>
              </a:ext>
            </a:extLst>
          </p:cNvPr>
          <p:cNvCxnSpPr>
            <a:stCxn id="203" idx="2"/>
          </p:cNvCxnSpPr>
          <p:nvPr/>
        </p:nvCxnSpPr>
        <p:spPr>
          <a:xfrm flipH="1">
            <a:off x="1922284" y="6034331"/>
            <a:ext cx="206239" cy="230126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ysDot"/>
            <a:miter lim="800000"/>
            <a:tailEnd type="triangle"/>
          </a:ln>
          <a:effectLst/>
        </p:spPr>
      </p:cxnSp>
      <p:cxnSp>
        <p:nvCxnSpPr>
          <p:cNvPr id="205" name="Conector recto de flecha 204">
            <a:extLst>
              <a:ext uri="{FF2B5EF4-FFF2-40B4-BE49-F238E27FC236}">
                <a16:creationId xmlns:a16="http://schemas.microsoft.com/office/drawing/2014/main" id="{719661D2-BC2C-1E07-F853-CB2598CC47D2}"/>
              </a:ext>
            </a:extLst>
          </p:cNvPr>
          <p:cNvCxnSpPr>
            <a:cxnSpLocks/>
            <a:stCxn id="203" idx="2"/>
          </p:cNvCxnSpPr>
          <p:nvPr/>
        </p:nvCxnSpPr>
        <p:spPr>
          <a:xfrm flipH="1">
            <a:off x="2025403" y="6034331"/>
            <a:ext cx="103120" cy="270038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ysDot"/>
            <a:miter lim="800000"/>
            <a:tailEnd type="triangle"/>
          </a:ln>
          <a:effectLst/>
        </p:spPr>
      </p:cxnSp>
      <p:cxnSp>
        <p:nvCxnSpPr>
          <p:cNvPr id="206" name="Conector recto de flecha 205">
            <a:extLst>
              <a:ext uri="{FF2B5EF4-FFF2-40B4-BE49-F238E27FC236}">
                <a16:creationId xmlns:a16="http://schemas.microsoft.com/office/drawing/2014/main" id="{CAB4F78D-ADFB-B4D0-A6F8-BAB7ADA8DB9D}"/>
              </a:ext>
            </a:extLst>
          </p:cNvPr>
          <p:cNvCxnSpPr>
            <a:cxnSpLocks/>
            <a:stCxn id="203" idx="2"/>
            <a:endCxn id="201" idx="0"/>
          </p:cNvCxnSpPr>
          <p:nvPr/>
        </p:nvCxnSpPr>
        <p:spPr>
          <a:xfrm>
            <a:off x="2128523" y="6034331"/>
            <a:ext cx="30708" cy="295441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ysDot"/>
            <a:miter lim="800000"/>
            <a:tailEnd type="triangle"/>
          </a:ln>
          <a:effectLst/>
        </p:spPr>
      </p:cxnSp>
      <p:cxnSp>
        <p:nvCxnSpPr>
          <p:cNvPr id="207" name="Conector recto de flecha 206">
            <a:extLst>
              <a:ext uri="{FF2B5EF4-FFF2-40B4-BE49-F238E27FC236}">
                <a16:creationId xmlns:a16="http://schemas.microsoft.com/office/drawing/2014/main" id="{E19ECBF7-618E-CB47-5FE5-F275BF957EA9}"/>
              </a:ext>
            </a:extLst>
          </p:cNvPr>
          <p:cNvCxnSpPr>
            <a:cxnSpLocks/>
            <a:stCxn id="203" idx="2"/>
          </p:cNvCxnSpPr>
          <p:nvPr/>
        </p:nvCxnSpPr>
        <p:spPr>
          <a:xfrm>
            <a:off x="2128523" y="6034331"/>
            <a:ext cx="157316" cy="230126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ysDot"/>
            <a:miter lim="800000"/>
            <a:tailEnd type="triangle"/>
          </a:ln>
          <a:effectLst/>
        </p:spPr>
      </p:cxnSp>
      <p:cxnSp>
        <p:nvCxnSpPr>
          <p:cNvPr id="208" name="Conector recto de flecha 207">
            <a:extLst>
              <a:ext uri="{FF2B5EF4-FFF2-40B4-BE49-F238E27FC236}">
                <a16:creationId xmlns:a16="http://schemas.microsoft.com/office/drawing/2014/main" id="{20B64609-5E8C-D1ED-7B5C-91A794244D89}"/>
              </a:ext>
            </a:extLst>
          </p:cNvPr>
          <p:cNvCxnSpPr>
            <a:cxnSpLocks/>
            <a:stCxn id="203" idx="2"/>
          </p:cNvCxnSpPr>
          <p:nvPr/>
        </p:nvCxnSpPr>
        <p:spPr>
          <a:xfrm>
            <a:off x="2128523" y="6034331"/>
            <a:ext cx="361895" cy="230126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ysDot"/>
            <a:miter lim="800000"/>
            <a:tailEnd type="triangle"/>
          </a:ln>
          <a:effectLst/>
        </p:spPr>
      </p:cxnSp>
      <p:sp>
        <p:nvSpPr>
          <p:cNvPr id="210" name="Rectángulo 209">
            <a:extLst>
              <a:ext uri="{FF2B5EF4-FFF2-40B4-BE49-F238E27FC236}">
                <a16:creationId xmlns:a16="http://schemas.microsoft.com/office/drawing/2014/main" id="{FDA1010E-F80D-119E-8761-512D1478E7ED}"/>
              </a:ext>
            </a:extLst>
          </p:cNvPr>
          <p:cNvSpPr/>
          <p:nvPr/>
        </p:nvSpPr>
        <p:spPr>
          <a:xfrm>
            <a:off x="211731" y="5379340"/>
            <a:ext cx="1331239" cy="12752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3" name="Flecha: pentágono 212">
            <a:extLst>
              <a:ext uri="{FF2B5EF4-FFF2-40B4-BE49-F238E27FC236}">
                <a16:creationId xmlns:a16="http://schemas.microsoft.com/office/drawing/2014/main" id="{569A3B04-3B19-675C-2305-489D9E4F74CF}"/>
              </a:ext>
            </a:extLst>
          </p:cNvPr>
          <p:cNvSpPr/>
          <p:nvPr/>
        </p:nvSpPr>
        <p:spPr>
          <a:xfrm rot="5400000">
            <a:off x="7278493" y="1931910"/>
            <a:ext cx="580103" cy="750421"/>
          </a:xfrm>
          <a:prstGeom prst="homePlate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14" name="CuadroTexto 213">
            <a:extLst>
              <a:ext uri="{FF2B5EF4-FFF2-40B4-BE49-F238E27FC236}">
                <a16:creationId xmlns:a16="http://schemas.microsoft.com/office/drawing/2014/main" id="{6A106434-2F04-C1B7-27BD-C26ED16E7744}"/>
              </a:ext>
            </a:extLst>
          </p:cNvPr>
          <p:cNvSpPr txBox="1"/>
          <p:nvPr/>
        </p:nvSpPr>
        <p:spPr>
          <a:xfrm>
            <a:off x="7218920" y="2062318"/>
            <a:ext cx="6992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>
                <a:solidFill>
                  <a:prstClr val="white"/>
                </a:solidFill>
                <a:latin typeface="Calibri Light" panose="020F0302020204030204"/>
              </a:rPr>
              <a:t>MEF</a:t>
            </a:r>
          </a:p>
        </p:txBody>
      </p:sp>
      <p:sp>
        <p:nvSpPr>
          <p:cNvPr id="215" name="CuadroTexto 214">
            <a:extLst>
              <a:ext uri="{FF2B5EF4-FFF2-40B4-BE49-F238E27FC236}">
                <a16:creationId xmlns:a16="http://schemas.microsoft.com/office/drawing/2014/main" id="{CD1BFC8F-B5CE-5CF2-2CCB-6BF8E71FED85}"/>
              </a:ext>
            </a:extLst>
          </p:cNvPr>
          <p:cNvSpPr txBox="1"/>
          <p:nvPr/>
        </p:nvSpPr>
        <p:spPr>
          <a:xfrm>
            <a:off x="7072905" y="3759905"/>
            <a:ext cx="1009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>
                <a:solidFill>
                  <a:prstClr val="black"/>
                </a:solidFill>
                <a:latin typeface="Calibri Light" panose="020F0302020204030204"/>
              </a:rPr>
              <a:t>Producto 1</a:t>
            </a:r>
          </a:p>
        </p:txBody>
      </p:sp>
      <p:sp>
        <p:nvSpPr>
          <p:cNvPr id="216" name="CuadroTexto 215">
            <a:extLst>
              <a:ext uri="{FF2B5EF4-FFF2-40B4-BE49-F238E27FC236}">
                <a16:creationId xmlns:a16="http://schemas.microsoft.com/office/drawing/2014/main" id="{597D0E71-55E8-08DA-57FE-F263CD61000F}"/>
              </a:ext>
            </a:extLst>
          </p:cNvPr>
          <p:cNvSpPr txBox="1"/>
          <p:nvPr/>
        </p:nvSpPr>
        <p:spPr>
          <a:xfrm>
            <a:off x="7258228" y="4010005"/>
            <a:ext cx="757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dirty="0">
                <a:solidFill>
                  <a:prstClr val="black"/>
                </a:solidFill>
                <a:latin typeface="Calibri Light" panose="020F0302020204030204"/>
              </a:rPr>
              <a:t>f(ítems)</a:t>
            </a:r>
          </a:p>
        </p:txBody>
      </p:sp>
      <p:sp>
        <p:nvSpPr>
          <p:cNvPr id="220" name="Rectángulo 219">
            <a:extLst>
              <a:ext uri="{FF2B5EF4-FFF2-40B4-BE49-F238E27FC236}">
                <a16:creationId xmlns:a16="http://schemas.microsoft.com/office/drawing/2014/main" id="{C00C643B-F8E5-C678-4FC1-E17893D756BB}"/>
              </a:ext>
            </a:extLst>
          </p:cNvPr>
          <p:cNvSpPr/>
          <p:nvPr/>
        </p:nvSpPr>
        <p:spPr>
          <a:xfrm>
            <a:off x="6958724" y="3728129"/>
            <a:ext cx="1231901" cy="636147"/>
          </a:xfrm>
          <a:prstGeom prst="rect">
            <a:avLst/>
          </a:prstGeom>
          <a:noFill/>
          <a:ln w="254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6" name="CuadroTexto 225">
            <a:extLst>
              <a:ext uri="{FF2B5EF4-FFF2-40B4-BE49-F238E27FC236}">
                <a16:creationId xmlns:a16="http://schemas.microsoft.com/office/drawing/2014/main" id="{A3ED6BF3-E972-0804-9185-C185B6B07D61}"/>
              </a:ext>
            </a:extLst>
          </p:cNvPr>
          <p:cNvSpPr txBox="1"/>
          <p:nvPr/>
        </p:nvSpPr>
        <p:spPr>
          <a:xfrm>
            <a:off x="7096268" y="1481227"/>
            <a:ext cx="1001705" cy="461665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Asignación Presupuestal</a:t>
            </a:r>
          </a:p>
        </p:txBody>
      </p:sp>
      <p:sp>
        <p:nvSpPr>
          <p:cNvPr id="227" name="CuadroTexto 226">
            <a:extLst>
              <a:ext uri="{FF2B5EF4-FFF2-40B4-BE49-F238E27FC236}">
                <a16:creationId xmlns:a16="http://schemas.microsoft.com/office/drawing/2014/main" id="{FF5D99E9-B92B-045E-ACC0-D10FA42740D9}"/>
              </a:ext>
            </a:extLst>
          </p:cNvPr>
          <p:cNvSpPr txBox="1"/>
          <p:nvPr/>
        </p:nvSpPr>
        <p:spPr>
          <a:xfrm>
            <a:off x="6896304" y="2973410"/>
            <a:ext cx="1401632" cy="600164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1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</a:rPr>
              <a:t>Resultado prioritario (Programa Presupuestario)</a:t>
            </a:r>
          </a:p>
        </p:txBody>
      </p:sp>
      <p:pic>
        <p:nvPicPr>
          <p:cNvPr id="228" name="Gráfico 227" descr="Niños con relleno sólido">
            <a:extLst>
              <a:ext uri="{FF2B5EF4-FFF2-40B4-BE49-F238E27FC236}">
                <a16:creationId xmlns:a16="http://schemas.microsoft.com/office/drawing/2014/main" id="{696D2CEF-DEEF-4C15-2D12-0C928894C1D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055672" y="6409221"/>
            <a:ext cx="351095" cy="351095"/>
          </a:xfrm>
          <a:prstGeom prst="rect">
            <a:avLst/>
          </a:prstGeom>
        </p:spPr>
      </p:pic>
      <p:pic>
        <p:nvPicPr>
          <p:cNvPr id="229" name="Imagen 228">
            <a:extLst>
              <a:ext uri="{FF2B5EF4-FFF2-40B4-BE49-F238E27FC236}">
                <a16:creationId xmlns:a16="http://schemas.microsoft.com/office/drawing/2014/main" id="{0168CB15-02D6-B41B-AE7F-A41D464493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07234" y="6419169"/>
            <a:ext cx="252640" cy="351095"/>
          </a:xfrm>
          <a:prstGeom prst="rect">
            <a:avLst/>
          </a:prstGeom>
        </p:spPr>
      </p:pic>
      <p:sp>
        <p:nvSpPr>
          <p:cNvPr id="230" name="Rectángulo 229">
            <a:extLst>
              <a:ext uri="{FF2B5EF4-FFF2-40B4-BE49-F238E27FC236}">
                <a16:creationId xmlns:a16="http://schemas.microsoft.com/office/drawing/2014/main" id="{8B4D022F-F97B-66E8-D2FF-6F14BA4E9908}"/>
              </a:ext>
            </a:extLst>
          </p:cNvPr>
          <p:cNvSpPr/>
          <p:nvPr/>
        </p:nvSpPr>
        <p:spPr>
          <a:xfrm>
            <a:off x="7297099" y="4736172"/>
            <a:ext cx="559574" cy="42152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1" name="CuadroTexto 230">
            <a:extLst>
              <a:ext uri="{FF2B5EF4-FFF2-40B4-BE49-F238E27FC236}">
                <a16:creationId xmlns:a16="http://schemas.microsoft.com/office/drawing/2014/main" id="{489CC398-BC1B-0BEF-2E73-F417CFDDFFEA}"/>
              </a:ext>
            </a:extLst>
          </p:cNvPr>
          <p:cNvSpPr txBox="1"/>
          <p:nvPr/>
        </p:nvSpPr>
        <p:spPr>
          <a:xfrm>
            <a:off x="7312231" y="4830909"/>
            <a:ext cx="544442" cy="276999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EOD</a:t>
            </a:r>
            <a:r>
              <a:rPr kumimoji="0" lang="es-PE" sz="12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1</a:t>
            </a:r>
          </a:p>
        </p:txBody>
      </p:sp>
      <p:sp>
        <p:nvSpPr>
          <p:cNvPr id="238" name="CuadroTexto 237">
            <a:extLst>
              <a:ext uri="{FF2B5EF4-FFF2-40B4-BE49-F238E27FC236}">
                <a16:creationId xmlns:a16="http://schemas.microsoft.com/office/drawing/2014/main" id="{FFE0344F-4A19-94F5-4051-5ABAE47EF124}"/>
              </a:ext>
            </a:extLst>
          </p:cNvPr>
          <p:cNvSpPr txBox="1"/>
          <p:nvPr/>
        </p:nvSpPr>
        <p:spPr>
          <a:xfrm>
            <a:off x="7063339" y="5678237"/>
            <a:ext cx="3879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900" b="1" dirty="0">
                <a:solidFill>
                  <a:prstClr val="black"/>
                </a:solidFill>
                <a:latin typeface="Calibri Light" panose="020F0302020204030204"/>
              </a:rPr>
              <a:t>PA 1</a:t>
            </a:r>
          </a:p>
        </p:txBody>
      </p:sp>
      <p:sp>
        <p:nvSpPr>
          <p:cNvPr id="239" name="Rectángulo 238">
            <a:extLst>
              <a:ext uri="{FF2B5EF4-FFF2-40B4-BE49-F238E27FC236}">
                <a16:creationId xmlns:a16="http://schemas.microsoft.com/office/drawing/2014/main" id="{5815A518-0620-634F-8441-0C1DE1AABD28}"/>
              </a:ext>
            </a:extLst>
          </p:cNvPr>
          <p:cNvSpPr/>
          <p:nvPr/>
        </p:nvSpPr>
        <p:spPr>
          <a:xfrm>
            <a:off x="6932810" y="5626610"/>
            <a:ext cx="591140" cy="334087"/>
          </a:xfrm>
          <a:prstGeom prst="rect">
            <a:avLst/>
          </a:prstGeom>
          <a:noFill/>
          <a:ln w="9525" cap="flat" cmpd="sng" algn="ctr">
            <a:solidFill>
              <a:sysClr val="windowText" lastClr="000000">
                <a:lumMod val="85000"/>
                <a:lumOff val="1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0" name="CuadroTexto 239">
            <a:extLst>
              <a:ext uri="{FF2B5EF4-FFF2-40B4-BE49-F238E27FC236}">
                <a16:creationId xmlns:a16="http://schemas.microsoft.com/office/drawing/2014/main" id="{2BDBE02A-BE1A-8D52-BB92-104BC6AEBC1A}"/>
              </a:ext>
            </a:extLst>
          </p:cNvPr>
          <p:cNvSpPr txBox="1"/>
          <p:nvPr/>
        </p:nvSpPr>
        <p:spPr>
          <a:xfrm>
            <a:off x="6926458" y="6163703"/>
            <a:ext cx="82543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900" dirty="0">
                <a:solidFill>
                  <a:prstClr val="black"/>
                </a:solidFill>
                <a:latin typeface="Calibri Light" panose="020F0302020204030204"/>
              </a:rPr>
              <a:t>f(insumos)</a:t>
            </a:r>
          </a:p>
        </p:txBody>
      </p:sp>
      <p:sp>
        <p:nvSpPr>
          <p:cNvPr id="241" name="CuadroTexto 240">
            <a:extLst>
              <a:ext uri="{FF2B5EF4-FFF2-40B4-BE49-F238E27FC236}">
                <a16:creationId xmlns:a16="http://schemas.microsoft.com/office/drawing/2014/main" id="{788B11EB-1C82-924F-5851-6DEF7D84D89C}"/>
              </a:ext>
            </a:extLst>
          </p:cNvPr>
          <p:cNvSpPr txBox="1"/>
          <p:nvPr/>
        </p:nvSpPr>
        <p:spPr>
          <a:xfrm>
            <a:off x="7732985" y="5676425"/>
            <a:ext cx="5388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900" b="1" dirty="0">
                <a:solidFill>
                  <a:prstClr val="black"/>
                </a:solidFill>
                <a:latin typeface="Calibri Light" panose="020F0302020204030204"/>
              </a:rPr>
              <a:t>PA 2</a:t>
            </a:r>
          </a:p>
        </p:txBody>
      </p:sp>
      <p:sp>
        <p:nvSpPr>
          <p:cNvPr id="242" name="Rectángulo 241">
            <a:extLst>
              <a:ext uri="{FF2B5EF4-FFF2-40B4-BE49-F238E27FC236}">
                <a16:creationId xmlns:a16="http://schemas.microsoft.com/office/drawing/2014/main" id="{4367B5DD-4660-7241-BA45-BD151C4588F1}"/>
              </a:ext>
            </a:extLst>
          </p:cNvPr>
          <p:cNvSpPr/>
          <p:nvPr/>
        </p:nvSpPr>
        <p:spPr>
          <a:xfrm>
            <a:off x="7631339" y="5620322"/>
            <a:ext cx="591140" cy="334087"/>
          </a:xfrm>
          <a:prstGeom prst="rect">
            <a:avLst/>
          </a:prstGeom>
          <a:noFill/>
          <a:ln w="9525" cap="flat" cmpd="sng" algn="ctr">
            <a:solidFill>
              <a:sysClr val="windowText" lastClr="000000">
                <a:lumMod val="85000"/>
                <a:lumOff val="1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3" name="CuadroTexto 242">
            <a:extLst>
              <a:ext uri="{FF2B5EF4-FFF2-40B4-BE49-F238E27FC236}">
                <a16:creationId xmlns:a16="http://schemas.microsoft.com/office/drawing/2014/main" id="{2901A4AA-8875-17DB-7502-7D92B8BB70F7}"/>
              </a:ext>
            </a:extLst>
          </p:cNvPr>
          <p:cNvSpPr txBox="1"/>
          <p:nvPr/>
        </p:nvSpPr>
        <p:spPr>
          <a:xfrm>
            <a:off x="8096958" y="6025133"/>
            <a:ext cx="70716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900" dirty="0">
                <a:solidFill>
                  <a:prstClr val="black"/>
                </a:solidFill>
                <a:latin typeface="Calibri Light" panose="020F0302020204030204"/>
              </a:rPr>
              <a:t>f(insumos)</a:t>
            </a:r>
          </a:p>
        </p:txBody>
      </p:sp>
      <p:cxnSp>
        <p:nvCxnSpPr>
          <p:cNvPr id="246" name="Conector recto de flecha 245">
            <a:extLst>
              <a:ext uri="{FF2B5EF4-FFF2-40B4-BE49-F238E27FC236}">
                <a16:creationId xmlns:a16="http://schemas.microsoft.com/office/drawing/2014/main" id="{28377CB7-C0DD-C34F-B664-298B1FE760A3}"/>
              </a:ext>
            </a:extLst>
          </p:cNvPr>
          <p:cNvCxnSpPr>
            <a:cxnSpLocks/>
            <a:stCxn id="239" idx="2"/>
            <a:endCxn id="228" idx="0"/>
          </p:cNvCxnSpPr>
          <p:nvPr/>
        </p:nvCxnSpPr>
        <p:spPr>
          <a:xfrm>
            <a:off x="7228380" y="5960697"/>
            <a:ext cx="2840" cy="448524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47" name="CuadroTexto 246">
            <a:extLst>
              <a:ext uri="{FF2B5EF4-FFF2-40B4-BE49-F238E27FC236}">
                <a16:creationId xmlns:a16="http://schemas.microsoft.com/office/drawing/2014/main" id="{845504ED-677E-5064-49A3-F38FD267B7F9}"/>
              </a:ext>
            </a:extLst>
          </p:cNvPr>
          <p:cNvSpPr txBox="1"/>
          <p:nvPr/>
        </p:nvSpPr>
        <p:spPr>
          <a:xfrm>
            <a:off x="7075193" y="6016132"/>
            <a:ext cx="364199" cy="2308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P1</a:t>
            </a:r>
            <a:endParaRPr kumimoji="0" lang="es-E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cxnSp>
        <p:nvCxnSpPr>
          <p:cNvPr id="248" name="Conector recto de flecha 247">
            <a:extLst>
              <a:ext uri="{FF2B5EF4-FFF2-40B4-BE49-F238E27FC236}">
                <a16:creationId xmlns:a16="http://schemas.microsoft.com/office/drawing/2014/main" id="{EE86E65A-0424-F452-E591-DD192702E5BD}"/>
              </a:ext>
            </a:extLst>
          </p:cNvPr>
          <p:cNvCxnSpPr>
            <a:cxnSpLocks/>
            <a:stCxn id="242" idx="2"/>
            <a:endCxn id="229" idx="0"/>
          </p:cNvCxnSpPr>
          <p:nvPr/>
        </p:nvCxnSpPr>
        <p:spPr>
          <a:xfrm>
            <a:off x="7926909" y="5954409"/>
            <a:ext cx="6645" cy="464760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49" name="CuadroTexto 248">
            <a:extLst>
              <a:ext uri="{FF2B5EF4-FFF2-40B4-BE49-F238E27FC236}">
                <a16:creationId xmlns:a16="http://schemas.microsoft.com/office/drawing/2014/main" id="{CC941F11-3774-B141-555C-EC97274215E2}"/>
              </a:ext>
            </a:extLst>
          </p:cNvPr>
          <p:cNvSpPr txBox="1"/>
          <p:nvPr/>
        </p:nvSpPr>
        <p:spPr>
          <a:xfrm>
            <a:off x="7781440" y="6025133"/>
            <a:ext cx="364199" cy="2308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P1</a:t>
            </a:r>
            <a:endParaRPr kumimoji="0" lang="es-E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cxnSp>
        <p:nvCxnSpPr>
          <p:cNvPr id="254" name="Conector: angular 253">
            <a:extLst>
              <a:ext uri="{FF2B5EF4-FFF2-40B4-BE49-F238E27FC236}">
                <a16:creationId xmlns:a16="http://schemas.microsoft.com/office/drawing/2014/main" id="{6A671CB5-0D4C-DF39-6580-0D080C201A64}"/>
              </a:ext>
            </a:extLst>
          </p:cNvPr>
          <p:cNvCxnSpPr>
            <a:cxnSpLocks/>
            <a:stCxn id="226" idx="1"/>
            <a:endCxn id="228" idx="1"/>
          </p:cNvCxnSpPr>
          <p:nvPr/>
        </p:nvCxnSpPr>
        <p:spPr>
          <a:xfrm rot="10800000" flipV="1">
            <a:off x="7055672" y="1712059"/>
            <a:ext cx="40596" cy="4872709"/>
          </a:xfrm>
          <a:prstGeom prst="bentConnector3">
            <a:avLst>
              <a:gd name="adj1" fmla="val 1773901"/>
            </a:avLst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57" name="Conector recto de flecha 256">
            <a:extLst>
              <a:ext uri="{FF2B5EF4-FFF2-40B4-BE49-F238E27FC236}">
                <a16:creationId xmlns:a16="http://schemas.microsoft.com/office/drawing/2014/main" id="{C0868E3C-30CE-35B3-77A8-FEB050ED7993}"/>
              </a:ext>
            </a:extLst>
          </p:cNvPr>
          <p:cNvCxnSpPr>
            <a:cxnSpLocks/>
          </p:cNvCxnSpPr>
          <p:nvPr/>
        </p:nvCxnSpPr>
        <p:spPr>
          <a:xfrm>
            <a:off x="3069576" y="1859888"/>
            <a:ext cx="0" cy="4622226"/>
          </a:xfrm>
          <a:prstGeom prst="straightConnector1">
            <a:avLst/>
          </a:prstGeom>
          <a:noFill/>
          <a:ln w="28575" cap="flat" cmpd="sng" algn="ctr">
            <a:solidFill>
              <a:srgbClr val="E7E6E6">
                <a:lumMod val="25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258" name="CuadroTexto 257">
            <a:extLst>
              <a:ext uri="{FF2B5EF4-FFF2-40B4-BE49-F238E27FC236}">
                <a16:creationId xmlns:a16="http://schemas.microsoft.com/office/drawing/2014/main" id="{AFC68F27-D9A4-5BA7-F8B7-392BB770A4D2}"/>
              </a:ext>
            </a:extLst>
          </p:cNvPr>
          <p:cNvSpPr txBox="1"/>
          <p:nvPr/>
        </p:nvSpPr>
        <p:spPr>
          <a:xfrm>
            <a:off x="2668932" y="1584546"/>
            <a:ext cx="1001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</a:rPr>
              <a:t>Arriba-Abajo</a:t>
            </a:r>
          </a:p>
        </p:txBody>
      </p:sp>
      <p:cxnSp>
        <p:nvCxnSpPr>
          <p:cNvPr id="259" name="Conector recto de flecha 258">
            <a:extLst>
              <a:ext uri="{FF2B5EF4-FFF2-40B4-BE49-F238E27FC236}">
                <a16:creationId xmlns:a16="http://schemas.microsoft.com/office/drawing/2014/main" id="{E161B9E4-E5EC-638D-6573-2ABAC472A299}"/>
              </a:ext>
            </a:extLst>
          </p:cNvPr>
          <p:cNvCxnSpPr>
            <a:cxnSpLocks/>
          </p:cNvCxnSpPr>
          <p:nvPr/>
        </p:nvCxnSpPr>
        <p:spPr>
          <a:xfrm flipH="1">
            <a:off x="9385590" y="1936884"/>
            <a:ext cx="2302" cy="2051278"/>
          </a:xfrm>
          <a:prstGeom prst="straightConnector1">
            <a:avLst/>
          </a:prstGeom>
          <a:noFill/>
          <a:ln w="28575" cap="flat" cmpd="sng" algn="ctr">
            <a:solidFill>
              <a:srgbClr val="E7E6E6">
                <a:lumMod val="25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260" name="CuadroTexto 259">
            <a:extLst>
              <a:ext uri="{FF2B5EF4-FFF2-40B4-BE49-F238E27FC236}">
                <a16:creationId xmlns:a16="http://schemas.microsoft.com/office/drawing/2014/main" id="{4B3716F4-F1D6-942E-0CFD-031FE0C61B55}"/>
              </a:ext>
            </a:extLst>
          </p:cNvPr>
          <p:cNvSpPr txBox="1"/>
          <p:nvPr/>
        </p:nvSpPr>
        <p:spPr>
          <a:xfrm>
            <a:off x="8884738" y="1613392"/>
            <a:ext cx="1001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</a:rPr>
              <a:t>Arriba-Abajo</a:t>
            </a:r>
          </a:p>
        </p:txBody>
      </p:sp>
      <p:cxnSp>
        <p:nvCxnSpPr>
          <p:cNvPr id="261" name="Conector recto de flecha 260">
            <a:extLst>
              <a:ext uri="{FF2B5EF4-FFF2-40B4-BE49-F238E27FC236}">
                <a16:creationId xmlns:a16="http://schemas.microsoft.com/office/drawing/2014/main" id="{A59ED9C0-D036-4160-BDDB-E40A16A64679}"/>
              </a:ext>
            </a:extLst>
          </p:cNvPr>
          <p:cNvCxnSpPr>
            <a:cxnSpLocks/>
          </p:cNvCxnSpPr>
          <p:nvPr/>
        </p:nvCxnSpPr>
        <p:spPr>
          <a:xfrm flipV="1">
            <a:off x="9385590" y="4067682"/>
            <a:ext cx="0" cy="2123229"/>
          </a:xfrm>
          <a:prstGeom prst="straightConnector1">
            <a:avLst/>
          </a:prstGeom>
          <a:noFill/>
          <a:ln w="28575" cap="flat" cmpd="sng" algn="ctr">
            <a:solidFill>
              <a:srgbClr val="E7E6E6">
                <a:lumMod val="25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262" name="CuadroTexto 261">
            <a:extLst>
              <a:ext uri="{FF2B5EF4-FFF2-40B4-BE49-F238E27FC236}">
                <a16:creationId xmlns:a16="http://schemas.microsoft.com/office/drawing/2014/main" id="{F4844911-5F93-4544-F5B4-64CF68A0A1A6}"/>
              </a:ext>
            </a:extLst>
          </p:cNvPr>
          <p:cNvSpPr txBox="1"/>
          <p:nvPr/>
        </p:nvSpPr>
        <p:spPr>
          <a:xfrm>
            <a:off x="8884738" y="6284179"/>
            <a:ext cx="1001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prstClr val="black"/>
                </a:solidFill>
                <a:highlight>
                  <a:srgbClr val="00FFFF"/>
                </a:highlight>
                <a:latin typeface="Calibri" panose="020F0502020204030204"/>
              </a:rPr>
              <a:t>Abajo-Arriba</a:t>
            </a: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83D4D16E-88A4-D378-586B-88962945B0F8}"/>
              </a:ext>
            </a:extLst>
          </p:cNvPr>
          <p:cNvCxnSpPr>
            <a:cxnSpLocks/>
            <a:stCxn id="162" idx="3"/>
            <a:endCxn id="177" idx="0"/>
          </p:cNvCxnSpPr>
          <p:nvPr/>
        </p:nvCxnSpPr>
        <p:spPr>
          <a:xfrm>
            <a:off x="1590300" y="2683860"/>
            <a:ext cx="3890" cy="1019119"/>
          </a:xfrm>
          <a:prstGeom prst="straightConnector1">
            <a:avLst/>
          </a:prstGeom>
          <a:noFill/>
          <a:ln w="28575" cap="flat" cmpd="sng" algn="ctr">
            <a:solidFill>
              <a:srgbClr val="E7E6E6">
                <a:lumMod val="2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F7B2232A-4D17-E313-48BF-2FE576840090}"/>
              </a:ext>
            </a:extLst>
          </p:cNvPr>
          <p:cNvCxnSpPr>
            <a:cxnSpLocks/>
            <a:stCxn id="177" idx="2"/>
            <a:endCxn id="190" idx="0"/>
          </p:cNvCxnSpPr>
          <p:nvPr/>
        </p:nvCxnSpPr>
        <p:spPr>
          <a:xfrm>
            <a:off x="1594190" y="4339126"/>
            <a:ext cx="12519" cy="453527"/>
          </a:xfrm>
          <a:prstGeom prst="straightConnector1">
            <a:avLst/>
          </a:prstGeom>
          <a:noFill/>
          <a:ln w="28575" cap="flat" cmpd="sng" algn="ctr">
            <a:solidFill>
              <a:srgbClr val="E7E6E6">
                <a:lumMod val="25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182" name="CuadroTexto 181">
            <a:extLst>
              <a:ext uri="{FF2B5EF4-FFF2-40B4-BE49-F238E27FC236}">
                <a16:creationId xmlns:a16="http://schemas.microsoft.com/office/drawing/2014/main" id="{FF3A85E1-4BDD-91FD-B065-0422BB40E961}"/>
              </a:ext>
            </a:extLst>
          </p:cNvPr>
          <p:cNvSpPr txBox="1"/>
          <p:nvPr/>
        </p:nvSpPr>
        <p:spPr>
          <a:xfrm>
            <a:off x="321145" y="2834368"/>
            <a:ext cx="264391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Reglas Fiscales: Límites al crecimiento del gasto corriente por ítems de gasto</a:t>
            </a:r>
          </a:p>
        </p:txBody>
      </p: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ADD8103B-CAC2-8D60-55E3-864DF1F8D9EA}"/>
              </a:ext>
            </a:extLst>
          </p:cNvPr>
          <p:cNvCxnSpPr>
            <a:cxnSpLocks/>
            <a:stCxn id="190" idx="2"/>
            <a:endCxn id="194" idx="0"/>
          </p:cNvCxnSpPr>
          <p:nvPr/>
        </p:nvCxnSpPr>
        <p:spPr>
          <a:xfrm flipH="1">
            <a:off x="1237372" y="5295220"/>
            <a:ext cx="369337" cy="398403"/>
          </a:xfrm>
          <a:prstGeom prst="straightConnector1">
            <a:avLst/>
          </a:prstGeom>
          <a:noFill/>
          <a:ln w="28575" cap="flat" cmpd="sng" algn="ctr">
            <a:solidFill>
              <a:srgbClr val="E7E6E6">
                <a:lumMod val="25000"/>
              </a:srgbClr>
            </a:solidFill>
            <a:prstDash val="sysDot"/>
            <a:miter lim="800000"/>
            <a:tailEnd type="triangle"/>
          </a:ln>
          <a:effectLst/>
        </p:spPr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D1C5EE23-CB6C-C3B9-2CBF-2401D374E288}"/>
              </a:ext>
            </a:extLst>
          </p:cNvPr>
          <p:cNvCxnSpPr>
            <a:cxnSpLocks/>
            <a:stCxn id="190" idx="2"/>
            <a:endCxn id="203" idx="0"/>
          </p:cNvCxnSpPr>
          <p:nvPr/>
        </p:nvCxnSpPr>
        <p:spPr>
          <a:xfrm>
            <a:off x="1606709" y="5295220"/>
            <a:ext cx="521814" cy="423806"/>
          </a:xfrm>
          <a:prstGeom prst="straightConnector1">
            <a:avLst/>
          </a:prstGeom>
          <a:noFill/>
          <a:ln w="28575" cap="flat" cmpd="sng" algn="ctr">
            <a:solidFill>
              <a:srgbClr val="E7E6E6">
                <a:lumMod val="25000"/>
              </a:srgbClr>
            </a:solidFill>
            <a:prstDash val="sysDot"/>
            <a:miter lim="800000"/>
            <a:tailEnd type="triangle"/>
          </a:ln>
          <a:effectLst/>
        </p:spPr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AA86C64-F6CF-7F7A-536C-54CC58A922D4}"/>
              </a:ext>
            </a:extLst>
          </p:cNvPr>
          <p:cNvSpPr txBox="1"/>
          <p:nvPr/>
        </p:nvSpPr>
        <p:spPr>
          <a:xfrm>
            <a:off x="1037343" y="5765395"/>
            <a:ext cx="4592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900" b="1" dirty="0">
                <a:solidFill>
                  <a:prstClr val="black"/>
                </a:solidFill>
                <a:latin typeface="Calibri Light" panose="020F0302020204030204"/>
              </a:rPr>
              <a:t>PA  1</a:t>
            </a:r>
          </a:p>
        </p:txBody>
      </p:sp>
      <p:sp>
        <p:nvSpPr>
          <p:cNvPr id="225" name="CuadroTexto 224">
            <a:extLst>
              <a:ext uri="{FF2B5EF4-FFF2-40B4-BE49-F238E27FC236}">
                <a16:creationId xmlns:a16="http://schemas.microsoft.com/office/drawing/2014/main" id="{20ED55F9-23E5-36E4-868A-F8014F098DCD}"/>
              </a:ext>
            </a:extLst>
          </p:cNvPr>
          <p:cNvSpPr txBox="1"/>
          <p:nvPr/>
        </p:nvSpPr>
        <p:spPr>
          <a:xfrm>
            <a:off x="6958724" y="2640802"/>
            <a:ext cx="1231902" cy="246221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Reglas Fiscales:</a:t>
            </a:r>
          </a:p>
        </p:txBody>
      </p: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1A75FAD9-E566-445A-0F8E-4BBB573B681D}"/>
              </a:ext>
            </a:extLst>
          </p:cNvPr>
          <p:cNvCxnSpPr>
            <a:cxnSpLocks/>
            <a:stCxn id="220" idx="2"/>
            <a:endCxn id="230" idx="0"/>
          </p:cNvCxnSpPr>
          <p:nvPr/>
        </p:nvCxnSpPr>
        <p:spPr>
          <a:xfrm>
            <a:off x="7574675" y="4364276"/>
            <a:ext cx="2211" cy="371896"/>
          </a:xfrm>
          <a:prstGeom prst="straightConnector1">
            <a:avLst/>
          </a:prstGeom>
          <a:noFill/>
          <a:ln w="28575" cap="flat" cmpd="sng" algn="ctr">
            <a:solidFill>
              <a:srgbClr val="E7E6E6">
                <a:lumMod val="2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A9D7220B-4588-7C5F-12F1-6AFE2A28473A}"/>
              </a:ext>
            </a:extLst>
          </p:cNvPr>
          <p:cNvCxnSpPr>
            <a:cxnSpLocks/>
            <a:stCxn id="230" idx="2"/>
            <a:endCxn id="239" idx="0"/>
          </p:cNvCxnSpPr>
          <p:nvPr/>
        </p:nvCxnSpPr>
        <p:spPr>
          <a:xfrm flipH="1">
            <a:off x="7228380" y="5157692"/>
            <a:ext cx="348506" cy="468918"/>
          </a:xfrm>
          <a:prstGeom prst="straightConnector1">
            <a:avLst/>
          </a:prstGeom>
          <a:noFill/>
          <a:ln w="28575" cap="flat" cmpd="sng" algn="ctr">
            <a:solidFill>
              <a:srgbClr val="E7E6E6">
                <a:lumMod val="25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2F47F119-5DA4-D584-0E21-C30DB6F19174}"/>
              </a:ext>
            </a:extLst>
          </p:cNvPr>
          <p:cNvCxnSpPr>
            <a:cxnSpLocks/>
            <a:stCxn id="230" idx="2"/>
            <a:endCxn id="242" idx="0"/>
          </p:cNvCxnSpPr>
          <p:nvPr/>
        </p:nvCxnSpPr>
        <p:spPr>
          <a:xfrm>
            <a:off x="7576886" y="5157692"/>
            <a:ext cx="350023" cy="462630"/>
          </a:xfrm>
          <a:prstGeom prst="straightConnector1">
            <a:avLst/>
          </a:prstGeom>
          <a:noFill/>
          <a:ln w="28575" cap="flat" cmpd="sng" algn="ctr">
            <a:solidFill>
              <a:srgbClr val="E7E6E6">
                <a:lumMod val="25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62" name="Rectángulo 61">
            <a:extLst>
              <a:ext uri="{FF2B5EF4-FFF2-40B4-BE49-F238E27FC236}">
                <a16:creationId xmlns:a16="http://schemas.microsoft.com/office/drawing/2014/main" id="{E6D521D9-9C3A-33D5-CCEE-C014B5AACDAE}"/>
              </a:ext>
            </a:extLst>
          </p:cNvPr>
          <p:cNvSpPr/>
          <p:nvPr/>
        </p:nvSpPr>
        <p:spPr>
          <a:xfrm>
            <a:off x="6959829" y="2967832"/>
            <a:ext cx="1231901" cy="579543"/>
          </a:xfrm>
          <a:prstGeom prst="rect">
            <a:avLst/>
          </a:prstGeom>
          <a:noFill/>
          <a:ln w="25400" cap="flat" cmpd="sng" algn="ctr">
            <a:solidFill>
              <a:srgbClr val="FF33C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1D153AE9-3654-AD9D-6D2A-AE1180ED07A1}"/>
              </a:ext>
            </a:extLst>
          </p:cNvPr>
          <p:cNvSpPr txBox="1"/>
          <p:nvPr/>
        </p:nvSpPr>
        <p:spPr>
          <a:xfrm>
            <a:off x="3241482" y="2662674"/>
            <a:ext cx="190654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>
              <a:buFont typeface="Arial" panose="020B0604020202020204" pitchFamily="34" charset="0"/>
              <a:buChar char="•"/>
            </a:pPr>
            <a:r>
              <a:rPr lang="es-PE" sz="1100" dirty="0">
                <a:latin typeface="Century Gothic" panose="020B0502020202020204" pitchFamily="34" charset="0"/>
              </a:rPr>
              <a:t>La asignación es inercial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PE" sz="1100" dirty="0">
                <a:latin typeface="Century Gothic" panose="020B0502020202020204" pitchFamily="34" charset="0"/>
              </a:rPr>
              <a:t>Sigue un patrón histórico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PE" sz="1100" dirty="0">
                <a:latin typeface="Century Gothic" panose="020B0502020202020204" pitchFamily="34" charset="0"/>
              </a:rPr>
              <a:t>No responde a prioridades ni a servicios críticos para abordar problemas sensibles de la población más pobre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PE" sz="1100" dirty="0">
                <a:latin typeface="Century Gothic" panose="020B0502020202020204" pitchFamily="34" charset="0"/>
              </a:rPr>
              <a:t>Se asigna a la entidad, y esta la va reasignando a sus entidades descentralizadas también inercialmente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PE" sz="1100" dirty="0">
                <a:latin typeface="Century Gothic" panose="020B0502020202020204" pitchFamily="34" charset="0"/>
              </a:rPr>
              <a:t>Se diluyen los recursos entre diferentes servicios, no siempre los claves</a:t>
            </a:r>
          </a:p>
        </p:txBody>
      </p:sp>
      <p:sp>
        <p:nvSpPr>
          <p:cNvPr id="132" name="CuadroTexto 131">
            <a:extLst>
              <a:ext uri="{FF2B5EF4-FFF2-40B4-BE49-F238E27FC236}">
                <a16:creationId xmlns:a16="http://schemas.microsoft.com/office/drawing/2014/main" id="{905CA653-7384-D9BC-3C4D-0F3673BBACAD}"/>
              </a:ext>
            </a:extLst>
          </p:cNvPr>
          <p:cNvSpPr txBox="1"/>
          <p:nvPr/>
        </p:nvSpPr>
        <p:spPr>
          <a:xfrm>
            <a:off x="9753209" y="2556828"/>
            <a:ext cx="22270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>
              <a:buFont typeface="Arial" panose="020B0604020202020204" pitchFamily="34" charset="0"/>
              <a:buChar char="•"/>
            </a:pPr>
            <a:r>
              <a:rPr lang="es-PE" sz="1100" dirty="0">
                <a:latin typeface="Century Gothic" panose="020B0502020202020204" pitchFamily="34" charset="0"/>
              </a:rPr>
              <a:t>La asignación busca atender prioridades de resultados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PE" sz="1100" dirty="0">
                <a:latin typeface="Century Gothic" panose="020B0502020202020204" pitchFamily="34" charset="0"/>
              </a:rPr>
              <a:t>Se asigna a productos (conjunto de servicios claves) que según la evidencia científica funcionan para el resultado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PE" sz="1100" dirty="0">
                <a:latin typeface="Century Gothic" panose="020B0502020202020204" pitchFamily="34" charset="0"/>
              </a:rPr>
              <a:t>Se asigna en función a cantidades de recursos necesarios para financiar metas de atención estimadas desde los mismos puntos de atención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PE" sz="1100" dirty="0">
                <a:latin typeface="Century Gothic" panose="020B0502020202020204" pitchFamily="34" charset="0"/>
              </a:rPr>
              <a:t>Se concentran los recursos hacia lo que funciona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s-PE" sz="1100" dirty="0">
                <a:latin typeface="Century Gothic" panose="020B0502020202020204" pitchFamily="34" charset="0"/>
              </a:rPr>
              <a:t>No se vulneran las reglas fiscales</a:t>
            </a:r>
          </a:p>
        </p:txBody>
      </p:sp>
      <p:sp>
        <p:nvSpPr>
          <p:cNvPr id="133" name="Flecha: a la derecha 132">
            <a:extLst>
              <a:ext uri="{FF2B5EF4-FFF2-40B4-BE49-F238E27FC236}">
                <a16:creationId xmlns:a16="http://schemas.microsoft.com/office/drawing/2014/main" id="{DB6D589F-16AF-6EB2-536D-A7D45B6FD318}"/>
              </a:ext>
            </a:extLst>
          </p:cNvPr>
          <p:cNvSpPr/>
          <p:nvPr/>
        </p:nvSpPr>
        <p:spPr>
          <a:xfrm>
            <a:off x="5031229" y="3571003"/>
            <a:ext cx="1274689" cy="60016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3390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E65A0EF6-0598-634F-93B8-8EA60B575C8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grpSp>
        <p:nvGrpSpPr>
          <p:cNvPr id="36" name="Grupo 35">
            <a:extLst>
              <a:ext uri="{FF2B5EF4-FFF2-40B4-BE49-F238E27FC236}">
                <a16:creationId xmlns:a16="http://schemas.microsoft.com/office/drawing/2014/main" id="{2B3DD524-C9E3-1D4D-FE2A-FE548B05CC2E}"/>
              </a:ext>
            </a:extLst>
          </p:cNvPr>
          <p:cNvGrpSpPr/>
          <p:nvPr/>
        </p:nvGrpSpPr>
        <p:grpSpPr>
          <a:xfrm>
            <a:off x="8020879" y="6124883"/>
            <a:ext cx="4056820" cy="657192"/>
            <a:chOff x="8020879" y="6124883"/>
            <a:chExt cx="4056820" cy="657192"/>
          </a:xfrm>
        </p:grpSpPr>
        <p:pic>
          <p:nvPicPr>
            <p:cNvPr id="37" name="Imagen 36">
              <a:extLst>
                <a:ext uri="{FF2B5EF4-FFF2-40B4-BE49-F238E27FC236}">
                  <a16:creationId xmlns:a16="http://schemas.microsoft.com/office/drawing/2014/main" id="{82F2F73F-E448-8A4E-9134-38EC3903F3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" r="44165" b="-8208"/>
            <a:stretch/>
          </p:blipFill>
          <p:spPr>
            <a:xfrm>
              <a:off x="8020879" y="6124883"/>
              <a:ext cx="2201300" cy="575720"/>
            </a:xfrm>
            <a:prstGeom prst="rect">
              <a:avLst/>
            </a:prstGeom>
          </p:spPr>
        </p:pic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69B1B45C-AAD1-AB7B-DE88-05930B692AE8}"/>
                </a:ext>
              </a:extLst>
            </p:cNvPr>
            <p:cNvSpPr txBox="1"/>
            <p:nvPr/>
          </p:nvSpPr>
          <p:spPr>
            <a:xfrm>
              <a:off x="10222178" y="6204994"/>
              <a:ext cx="1855521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C" sz="1050" dirty="0">
                  <a:solidFill>
                    <a:srgbClr val="382D6F"/>
                  </a:solidFill>
                  <a:latin typeface="Barlow Condensed Medium" pitchFamily="2" charset="77"/>
                </a:rPr>
                <a:t>Secretaría Técnica Ecuador </a:t>
              </a:r>
              <a:r>
                <a:rPr lang="es-EC" sz="1050" dirty="0" smtClean="0">
                  <a:solidFill>
                    <a:srgbClr val="382D6F"/>
                  </a:solidFill>
                  <a:latin typeface="Barlow Condensed Medium" pitchFamily="2" charset="77"/>
                </a:rPr>
                <a:t>Crece Sin </a:t>
              </a:r>
              <a:r>
                <a:rPr lang="es-EC" sz="1050" dirty="0">
                  <a:solidFill>
                    <a:srgbClr val="382D6F"/>
                  </a:solidFill>
                  <a:latin typeface="Barlow Condensed Medium" pitchFamily="2" charset="77"/>
                </a:rPr>
                <a:t>Desnutrición Infantil</a:t>
              </a:r>
            </a:p>
          </p:txBody>
        </p:sp>
      </p:grpSp>
      <p:sp>
        <p:nvSpPr>
          <p:cNvPr id="3" name="Rectángulo 2">
            <a:extLst>
              <a:ext uri="{FF2B5EF4-FFF2-40B4-BE49-F238E27FC236}">
                <a16:creationId xmlns:a16="http://schemas.microsoft.com/office/drawing/2014/main" id="{F9B2FC74-55B8-C9AA-B7AD-558B3C06C3BA}"/>
              </a:ext>
            </a:extLst>
          </p:cNvPr>
          <p:cNvSpPr/>
          <p:nvPr/>
        </p:nvSpPr>
        <p:spPr>
          <a:xfrm>
            <a:off x="842412" y="223851"/>
            <a:ext cx="10567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Bahnschrift SemiBold Condensed" panose="020B0502040204020203" pitchFamily="34" charset="0"/>
                <a:ea typeface="+mn-ea"/>
                <a:cs typeface="+mn-cs"/>
              </a:rPr>
              <a:t>HITO 0</a:t>
            </a:r>
            <a:r>
              <a:rPr lang="es-ES" sz="2800" dirty="0">
                <a:ln w="0"/>
                <a:solidFill>
                  <a:srgbClr val="000000"/>
                </a:solidFill>
                <a:latin typeface="Bahnschrift SemiBold Condensed" panose="020B0502040204020203" pitchFamily="34" charset="0"/>
              </a:rPr>
              <a:t>5</a:t>
            </a:r>
            <a:endParaRPr kumimoji="0" lang="es-E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Bahnschrift SemiBold 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32CF275-ADE0-76C9-3A17-A2142AC9F822}"/>
              </a:ext>
            </a:extLst>
          </p:cNvPr>
          <p:cNvSpPr txBox="1"/>
          <p:nvPr/>
        </p:nvSpPr>
        <p:spPr>
          <a:xfrm>
            <a:off x="1874265" y="258053"/>
            <a:ext cx="43882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Alinear la gestión operativa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9031624-E602-60F8-C6DB-FFCF67355247}"/>
              </a:ext>
            </a:extLst>
          </p:cNvPr>
          <p:cNvSpPr txBox="1"/>
          <p:nvPr/>
        </p:nvSpPr>
        <p:spPr>
          <a:xfrm>
            <a:off x="859498" y="1934598"/>
            <a:ext cx="2718201" cy="29888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2400" b="1"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0" dirty="0">
                <a:solidFill>
                  <a:prstClr val="black"/>
                </a:solidFill>
                <a:latin typeface="Century Gothic" panose="020B0502020202020204" pitchFamily="34" charset="0"/>
              </a:rPr>
              <a:t>Alinear la gestión de procesos de soporte (Abastecimiento) y procesos esenciales (Proceso Productivo) hacia la provisión de servicios eficaces.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322BE27-D530-F104-7F3D-169DEC224EC4}"/>
              </a:ext>
            </a:extLst>
          </p:cNvPr>
          <p:cNvSpPr/>
          <p:nvPr/>
        </p:nvSpPr>
        <p:spPr>
          <a:xfrm>
            <a:off x="4667560" y="3248097"/>
            <a:ext cx="1660758" cy="3467550"/>
          </a:xfrm>
          <a:prstGeom prst="rect">
            <a:avLst/>
          </a:prstGeom>
          <a:solidFill>
            <a:srgbClr val="E7E6E6">
              <a:lumMod val="9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59D7A46-CBE7-3ADA-4CCD-608B07A8BA0E}"/>
              </a:ext>
            </a:extLst>
          </p:cNvPr>
          <p:cNvSpPr/>
          <p:nvPr/>
        </p:nvSpPr>
        <p:spPr>
          <a:xfrm>
            <a:off x="4864815" y="3349790"/>
            <a:ext cx="1265931" cy="553997"/>
          </a:xfrm>
          <a:prstGeom prst="rect">
            <a:avLst/>
          </a:prstGeom>
          <a:noFill/>
          <a:ln w="12700" cap="flat" cmpd="sng" algn="ctr">
            <a:solidFill>
              <a:sysClr val="windowText" lastClr="000000">
                <a:lumMod val="85000"/>
                <a:lumOff val="1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17B68C0-44BE-3D6C-7426-7DC2CF2F0501}"/>
              </a:ext>
            </a:extLst>
          </p:cNvPr>
          <p:cNvSpPr txBox="1"/>
          <p:nvPr/>
        </p:nvSpPr>
        <p:spPr>
          <a:xfrm>
            <a:off x="4751023" y="3311616"/>
            <a:ext cx="1511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s-ES" dirty="0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  <a:t>Abastecimiento </a:t>
            </a:r>
          </a:p>
          <a:p>
            <a:r>
              <a:rPr lang="es-ES" dirty="0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  <a:t>(Bienes, Servicios y Personal)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36D5E83-DF07-0773-0A3E-60A6A2B019CD}"/>
              </a:ext>
            </a:extLst>
          </p:cNvPr>
          <p:cNvSpPr/>
          <p:nvPr/>
        </p:nvSpPr>
        <p:spPr>
          <a:xfrm>
            <a:off x="4876434" y="4315608"/>
            <a:ext cx="1242695" cy="553997"/>
          </a:xfrm>
          <a:prstGeom prst="rect">
            <a:avLst/>
          </a:prstGeom>
          <a:noFill/>
          <a:ln w="12700" cap="flat" cmpd="sng" algn="ctr">
            <a:solidFill>
              <a:sysClr val="windowText" lastClr="000000">
                <a:lumMod val="85000"/>
                <a:lumOff val="1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BB63AF7-5F65-59B8-ABE9-9FA90F0665BE}"/>
              </a:ext>
            </a:extLst>
          </p:cNvPr>
          <p:cNvSpPr txBox="1"/>
          <p:nvPr/>
        </p:nvSpPr>
        <p:spPr>
          <a:xfrm>
            <a:off x="4835248" y="4271119"/>
            <a:ext cx="1308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s-ES" dirty="0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  <a:t>Formulación y Ejecución Presupuestal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713DDD2-0CA3-CE85-0972-AEC66506A082}"/>
              </a:ext>
            </a:extLst>
          </p:cNvPr>
          <p:cNvSpPr/>
          <p:nvPr/>
        </p:nvSpPr>
        <p:spPr>
          <a:xfrm>
            <a:off x="4859469" y="5191438"/>
            <a:ext cx="1259660" cy="553997"/>
          </a:xfrm>
          <a:prstGeom prst="rect">
            <a:avLst/>
          </a:prstGeom>
          <a:noFill/>
          <a:ln w="12700" cap="flat" cmpd="sng" algn="ctr">
            <a:solidFill>
              <a:sysClr val="windowText" lastClr="000000">
                <a:lumMod val="85000"/>
                <a:lumOff val="1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439A458-F3E3-26FD-880F-9FC52785CABD}"/>
              </a:ext>
            </a:extLst>
          </p:cNvPr>
          <p:cNvSpPr txBox="1"/>
          <p:nvPr/>
        </p:nvSpPr>
        <p:spPr>
          <a:xfrm>
            <a:off x="4780179" y="5219764"/>
            <a:ext cx="1434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  <a:t>Programación de Necesidades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5254F01F-BC6E-9275-C3E8-5B29EC7C485C}"/>
              </a:ext>
            </a:extLst>
          </p:cNvPr>
          <p:cNvCxnSpPr>
            <a:cxnSpLocks/>
            <a:stCxn id="22" idx="0"/>
          </p:cNvCxnSpPr>
          <p:nvPr/>
        </p:nvCxnSpPr>
        <p:spPr>
          <a:xfrm flipV="1">
            <a:off x="5488221" y="958211"/>
            <a:ext cx="0" cy="291010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10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7DFAB78B-85E8-BC0D-84FB-B1FD6A852465}"/>
              </a:ext>
            </a:extLst>
          </p:cNvPr>
          <p:cNvCxnSpPr>
            <a:cxnSpLocks/>
            <a:stCxn id="9" idx="0"/>
            <a:endCxn id="6" idx="2"/>
          </p:cNvCxnSpPr>
          <p:nvPr/>
        </p:nvCxnSpPr>
        <p:spPr>
          <a:xfrm flipH="1" flipV="1">
            <a:off x="5497781" y="3903787"/>
            <a:ext cx="1" cy="411821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10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ABAF2A3B-A08E-9A15-806F-F42EC6BB5CB5}"/>
              </a:ext>
            </a:extLst>
          </p:cNvPr>
          <p:cNvCxnSpPr>
            <a:cxnSpLocks/>
            <a:stCxn id="11" idx="0"/>
            <a:endCxn id="9" idx="2"/>
          </p:cNvCxnSpPr>
          <p:nvPr/>
        </p:nvCxnSpPr>
        <p:spPr>
          <a:xfrm flipV="1">
            <a:off x="5489299" y="4869605"/>
            <a:ext cx="8483" cy="321833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10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16" name="Rectángulo 15">
            <a:extLst>
              <a:ext uri="{FF2B5EF4-FFF2-40B4-BE49-F238E27FC236}">
                <a16:creationId xmlns:a16="http://schemas.microsoft.com/office/drawing/2014/main" id="{F02E9C9F-469D-E157-22EC-89B501E980F2}"/>
              </a:ext>
            </a:extLst>
          </p:cNvPr>
          <p:cNvSpPr/>
          <p:nvPr/>
        </p:nvSpPr>
        <p:spPr>
          <a:xfrm>
            <a:off x="4859470" y="6048092"/>
            <a:ext cx="1259660" cy="553997"/>
          </a:xfrm>
          <a:prstGeom prst="rect">
            <a:avLst/>
          </a:prstGeom>
          <a:noFill/>
          <a:ln w="12700" cap="flat" cmpd="sng" algn="ctr">
            <a:solidFill>
              <a:sysClr val="windowText" lastClr="000000">
                <a:lumMod val="85000"/>
                <a:lumOff val="1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D20E7CF-1B60-F57F-D65A-2AA0A2BA6FB6}"/>
              </a:ext>
            </a:extLst>
          </p:cNvPr>
          <p:cNvSpPr txBox="1"/>
          <p:nvPr/>
        </p:nvSpPr>
        <p:spPr>
          <a:xfrm>
            <a:off x="4972690" y="6131139"/>
            <a:ext cx="1020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  <a:t>Gestión de usuarios</a:t>
            </a:r>
          </a:p>
        </p:txBody>
      </p: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98ECAA66-1AE6-2219-2AE9-18440C91BB20}"/>
              </a:ext>
            </a:extLst>
          </p:cNvPr>
          <p:cNvCxnSpPr>
            <a:cxnSpLocks/>
            <a:stCxn id="16" idx="0"/>
            <a:endCxn id="11" idx="2"/>
          </p:cNvCxnSpPr>
          <p:nvPr/>
        </p:nvCxnSpPr>
        <p:spPr>
          <a:xfrm flipH="1" flipV="1">
            <a:off x="5489299" y="5745435"/>
            <a:ext cx="1" cy="302657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10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19" name="Rectángulo 18">
            <a:extLst>
              <a:ext uri="{FF2B5EF4-FFF2-40B4-BE49-F238E27FC236}">
                <a16:creationId xmlns:a16="http://schemas.microsoft.com/office/drawing/2014/main" id="{68C641B1-E1A1-2171-C6D6-DF9369D16FAD}"/>
              </a:ext>
            </a:extLst>
          </p:cNvPr>
          <p:cNvSpPr/>
          <p:nvPr/>
        </p:nvSpPr>
        <p:spPr>
          <a:xfrm>
            <a:off x="4667560" y="1200780"/>
            <a:ext cx="1660758" cy="646331"/>
          </a:xfrm>
          <a:prstGeom prst="rect">
            <a:avLst/>
          </a:prstGeom>
          <a:solidFill>
            <a:srgbClr val="E7E6E6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D5BCDEEE-B7B1-2699-A11B-FA34D1AD73FC}"/>
              </a:ext>
            </a:extLst>
          </p:cNvPr>
          <p:cNvSpPr/>
          <p:nvPr/>
        </p:nvSpPr>
        <p:spPr>
          <a:xfrm>
            <a:off x="4859469" y="2235981"/>
            <a:ext cx="1271277" cy="553997"/>
          </a:xfrm>
          <a:prstGeom prst="rect">
            <a:avLst/>
          </a:prstGeom>
          <a:solidFill>
            <a:srgbClr val="E7E6E6">
              <a:lumMod val="25000"/>
            </a:srgbClr>
          </a:solidFill>
          <a:ln w="12700" cap="flat" cmpd="sng" algn="ctr">
            <a:solidFill>
              <a:sysClr val="windowText" lastClr="000000">
                <a:lumMod val="85000"/>
                <a:lumOff val="1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highlight>
                <a:srgbClr val="808080"/>
              </a:highlight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1162770-D935-8FD1-658A-51181FBFEA5B}"/>
              </a:ext>
            </a:extLst>
          </p:cNvPr>
          <p:cNvSpPr txBox="1"/>
          <p:nvPr/>
        </p:nvSpPr>
        <p:spPr>
          <a:xfrm>
            <a:off x="4857528" y="2305230"/>
            <a:ext cx="1308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s-ES" dirty="0">
                <a:solidFill>
                  <a:prstClr val="white"/>
                </a:solidFill>
                <a:latin typeface="Century Gothic" panose="020B0502020202020204" pitchFamily="34" charset="0"/>
              </a:rPr>
              <a:t>Insumo crítico seleccionados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659AC439-1245-101E-B6C6-0F205D8C7CB3}"/>
              </a:ext>
            </a:extLst>
          </p:cNvPr>
          <p:cNvSpPr/>
          <p:nvPr/>
        </p:nvSpPr>
        <p:spPr>
          <a:xfrm>
            <a:off x="4857313" y="1249221"/>
            <a:ext cx="1261816" cy="553997"/>
          </a:xfrm>
          <a:prstGeom prst="rect">
            <a:avLst/>
          </a:prstGeom>
          <a:noFill/>
          <a:ln w="12700" cap="flat" cmpd="sng" algn="ctr">
            <a:solidFill>
              <a:sysClr val="windowText" lastClr="000000">
                <a:lumMod val="85000"/>
                <a:lumOff val="1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1884306-583A-337F-3515-E2890786BC30}"/>
              </a:ext>
            </a:extLst>
          </p:cNvPr>
          <p:cNvSpPr txBox="1"/>
          <p:nvPr/>
        </p:nvSpPr>
        <p:spPr>
          <a:xfrm>
            <a:off x="4912092" y="1271383"/>
            <a:ext cx="1157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s-ES" dirty="0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  <a:t>Proceso </a:t>
            </a:r>
          </a:p>
          <a:p>
            <a:r>
              <a:rPr lang="es-ES" dirty="0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  <a:t>(Productivo)</a:t>
            </a:r>
          </a:p>
        </p:txBody>
      </p: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85D44AE9-47E5-6B1C-A557-DD53E416B159}"/>
              </a:ext>
            </a:extLst>
          </p:cNvPr>
          <p:cNvCxnSpPr>
            <a:cxnSpLocks/>
            <a:stCxn id="5" idx="0"/>
            <a:endCxn id="20" idx="2"/>
          </p:cNvCxnSpPr>
          <p:nvPr/>
        </p:nvCxnSpPr>
        <p:spPr>
          <a:xfrm flipH="1" flipV="1">
            <a:off x="5495108" y="2789978"/>
            <a:ext cx="2831" cy="458119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10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6FF1BABD-305B-F6AE-5CA1-C939DBAC25E8}"/>
              </a:ext>
            </a:extLst>
          </p:cNvPr>
          <p:cNvCxnSpPr>
            <a:cxnSpLocks/>
            <a:stCxn id="20" idx="0"/>
            <a:endCxn id="22" idx="2"/>
          </p:cNvCxnSpPr>
          <p:nvPr/>
        </p:nvCxnSpPr>
        <p:spPr>
          <a:xfrm flipH="1" flipV="1">
            <a:off x="5488221" y="1803218"/>
            <a:ext cx="6887" cy="432763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10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4C047B8A-FA71-84DF-80F7-6DF3CDDD3694}"/>
              </a:ext>
            </a:extLst>
          </p:cNvPr>
          <p:cNvSpPr txBox="1"/>
          <p:nvPr/>
        </p:nvSpPr>
        <p:spPr>
          <a:xfrm>
            <a:off x="6534526" y="2235981"/>
            <a:ext cx="51529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just">
              <a:defRPr>
                <a:latin typeface="Constantia" panose="02030602050306030303" pitchFamily="18" charset="0"/>
              </a:defRPr>
            </a:lvl1pPr>
          </a:lstStyle>
          <a:p>
            <a:pPr marL="171450" marR="0" lvl="0" indent="-1714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Disponibilidad del insumo crítico en PA en cantidad suficiente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9CC8543-BB94-48E5-F02F-0958B960A643}"/>
              </a:ext>
            </a:extLst>
          </p:cNvPr>
          <p:cNvSpPr txBox="1"/>
          <p:nvPr/>
        </p:nvSpPr>
        <p:spPr>
          <a:xfrm>
            <a:off x="6217531" y="749976"/>
            <a:ext cx="370271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1200" b="1" i="1">
                <a:latin typeface="Constantia" panose="02030602050306030303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Gestionar desde atributos deseables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A8C7D876-2A53-E3AB-6207-1A938A31D621}"/>
              </a:ext>
            </a:extLst>
          </p:cNvPr>
          <p:cNvSpPr txBox="1"/>
          <p:nvPr/>
        </p:nvSpPr>
        <p:spPr>
          <a:xfrm>
            <a:off x="6534526" y="3337858"/>
            <a:ext cx="515290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just">
              <a:defRPr>
                <a:latin typeface="Constantia" panose="02030602050306030303" pitchFamily="18" charset="0"/>
              </a:defRPr>
            </a:lvl1pPr>
          </a:lstStyle>
          <a:p>
            <a:pPr marL="171450" marR="0" lvl="0" indent="-1714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Oportunidad de cadena de abastecimiento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9DE4F8C-07AA-FCE3-1B42-B63A9B5A8B7E}"/>
              </a:ext>
            </a:extLst>
          </p:cNvPr>
          <p:cNvSpPr txBox="1"/>
          <p:nvPr/>
        </p:nvSpPr>
        <p:spPr>
          <a:xfrm>
            <a:off x="6614589" y="4271119"/>
            <a:ext cx="63266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just">
              <a:defRPr>
                <a:latin typeface="Constantia" panose="02030602050306030303" pitchFamily="18" charset="0"/>
              </a:defRPr>
            </a:lvl1pPr>
          </a:lstStyle>
          <a:p>
            <a:pPr marL="171450" marR="0" lvl="0" indent="-1714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Presupuesto suficiente para financiamiento de insumo crítico</a:t>
            </a:r>
          </a:p>
          <a:p>
            <a:pPr marL="171450" marR="0" lvl="0" indent="-1714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Ejecución financiera suficiente en ítem de insumo crítico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F498B586-6BDE-D26B-11B3-1DDC96F2CE3D}"/>
              </a:ext>
            </a:extLst>
          </p:cNvPr>
          <p:cNvSpPr txBox="1"/>
          <p:nvPr/>
        </p:nvSpPr>
        <p:spPr>
          <a:xfrm>
            <a:off x="6614588" y="5191438"/>
            <a:ext cx="462035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just">
              <a:defRPr>
                <a:latin typeface="Constantia" panose="02030602050306030303" pitchFamily="18" charset="0"/>
              </a:defRPr>
            </a:lvl1pPr>
          </a:lstStyle>
          <a:p>
            <a:pPr marL="171450" marR="0" lvl="0" indent="-1714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Presupuesto requerido de insumo crítico suficiente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D13BC966-7EBB-84CE-E796-00C1419B5119}"/>
              </a:ext>
            </a:extLst>
          </p:cNvPr>
          <p:cNvSpPr txBox="1"/>
          <p:nvPr/>
        </p:nvSpPr>
        <p:spPr>
          <a:xfrm>
            <a:off x="6614589" y="6041327"/>
            <a:ext cx="4846597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es-ES"/>
            </a:defPPr>
            <a:lvl1pPr algn="just">
              <a:defRPr>
                <a:latin typeface="Constantia" panose="02030602050306030303" pitchFamily="18" charset="0"/>
              </a:defRPr>
            </a:lvl1pPr>
          </a:lstStyle>
          <a:p>
            <a:pPr marL="171450" marR="0" lvl="0" indent="-1714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Metas de usuario definidas según Padrón Nominal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98260512-5115-C7E4-11C7-89BC8F048708}"/>
              </a:ext>
            </a:extLst>
          </p:cNvPr>
          <p:cNvSpPr txBox="1"/>
          <p:nvPr/>
        </p:nvSpPr>
        <p:spPr>
          <a:xfrm>
            <a:off x="6574557" y="1293112"/>
            <a:ext cx="54710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just">
              <a:defRPr>
                <a:latin typeface="Constantia" panose="02030602050306030303" pitchFamily="18" charset="0"/>
              </a:defRPr>
            </a:lvl1pPr>
          </a:lstStyle>
          <a:p>
            <a:pPr marL="171450" marR="0" lvl="0" indent="-1714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Distribución de los tiempos del recurso humano a servicios priorizados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AA5FCF23-4ECA-FE2D-5480-F825F44D1CFC}"/>
              </a:ext>
            </a:extLst>
          </p:cNvPr>
          <p:cNvSpPr txBox="1"/>
          <p:nvPr/>
        </p:nvSpPr>
        <p:spPr>
          <a:xfrm rot="16200000">
            <a:off x="3566101" y="4849650"/>
            <a:ext cx="19349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just">
              <a:defRPr>
                <a:latin typeface="Constantia" panose="02030602050306030303" pitchFamily="18" charset="0"/>
              </a:defRPr>
            </a:lvl1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Procesos de Soporte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E8AE475D-9D01-69C4-9D71-314975B47DB4}"/>
              </a:ext>
            </a:extLst>
          </p:cNvPr>
          <p:cNvSpPr txBox="1"/>
          <p:nvPr/>
        </p:nvSpPr>
        <p:spPr>
          <a:xfrm rot="16200000">
            <a:off x="3937484" y="1308611"/>
            <a:ext cx="1064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just">
              <a:defRPr>
                <a:latin typeface="Constantia" panose="02030602050306030303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Proceso Esencial</a:t>
            </a:r>
          </a:p>
        </p:txBody>
      </p:sp>
    </p:spTree>
    <p:extLst>
      <p:ext uri="{BB962C8B-B14F-4D97-AF65-F5344CB8AC3E}">
        <p14:creationId xmlns:p14="http://schemas.microsoft.com/office/powerpoint/2010/main" val="183458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Imagen 88">
            <a:extLst>
              <a:ext uri="{FF2B5EF4-FFF2-40B4-BE49-F238E27FC236}">
                <a16:creationId xmlns:a16="http://schemas.microsoft.com/office/drawing/2014/main" id="{E65A0EF6-0598-634F-93B8-8EA60B575C8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grpSp>
        <p:nvGrpSpPr>
          <p:cNvPr id="90" name="Grupo 89">
            <a:extLst>
              <a:ext uri="{FF2B5EF4-FFF2-40B4-BE49-F238E27FC236}">
                <a16:creationId xmlns:a16="http://schemas.microsoft.com/office/drawing/2014/main" id="{2B3DD524-C9E3-1D4D-FE2A-FE548B05CC2E}"/>
              </a:ext>
            </a:extLst>
          </p:cNvPr>
          <p:cNvGrpSpPr/>
          <p:nvPr/>
        </p:nvGrpSpPr>
        <p:grpSpPr>
          <a:xfrm>
            <a:off x="8020879" y="6124883"/>
            <a:ext cx="4056820" cy="657192"/>
            <a:chOff x="8020879" y="6124883"/>
            <a:chExt cx="4056820" cy="657192"/>
          </a:xfrm>
        </p:grpSpPr>
        <p:pic>
          <p:nvPicPr>
            <p:cNvPr id="91" name="Imagen 90">
              <a:extLst>
                <a:ext uri="{FF2B5EF4-FFF2-40B4-BE49-F238E27FC236}">
                  <a16:creationId xmlns:a16="http://schemas.microsoft.com/office/drawing/2014/main" id="{82F2F73F-E448-8A4E-9134-38EC3903F3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" r="44165" b="-8208"/>
            <a:stretch/>
          </p:blipFill>
          <p:spPr>
            <a:xfrm>
              <a:off x="8020879" y="6124883"/>
              <a:ext cx="2201300" cy="575720"/>
            </a:xfrm>
            <a:prstGeom prst="rect">
              <a:avLst/>
            </a:prstGeom>
          </p:spPr>
        </p:pic>
        <p:sp>
          <p:nvSpPr>
            <p:cNvPr id="92" name="CuadroTexto 91">
              <a:extLst>
                <a:ext uri="{FF2B5EF4-FFF2-40B4-BE49-F238E27FC236}">
                  <a16:creationId xmlns:a16="http://schemas.microsoft.com/office/drawing/2014/main" id="{69B1B45C-AAD1-AB7B-DE88-05930B692AE8}"/>
                </a:ext>
              </a:extLst>
            </p:cNvPr>
            <p:cNvSpPr txBox="1"/>
            <p:nvPr/>
          </p:nvSpPr>
          <p:spPr>
            <a:xfrm>
              <a:off x="10222178" y="6204994"/>
              <a:ext cx="1855521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C" sz="1050" dirty="0">
                  <a:solidFill>
                    <a:srgbClr val="382D6F"/>
                  </a:solidFill>
                  <a:latin typeface="Barlow Condensed Medium" pitchFamily="2" charset="77"/>
                </a:rPr>
                <a:t>Secretaría Técnica Ecuador </a:t>
              </a:r>
              <a:r>
                <a:rPr lang="es-EC" sz="1050" dirty="0" smtClean="0">
                  <a:solidFill>
                    <a:srgbClr val="382D6F"/>
                  </a:solidFill>
                  <a:latin typeface="Barlow Condensed Medium" pitchFamily="2" charset="77"/>
                </a:rPr>
                <a:t>Crece Sin </a:t>
              </a:r>
              <a:r>
                <a:rPr lang="es-EC" sz="1050" dirty="0">
                  <a:solidFill>
                    <a:srgbClr val="382D6F"/>
                  </a:solidFill>
                  <a:latin typeface="Barlow Condensed Medium" pitchFamily="2" charset="77"/>
                </a:rPr>
                <a:t>Desnutrición Infantil</a:t>
              </a:r>
            </a:p>
          </p:txBody>
        </p:sp>
      </p:grpSp>
      <p:sp>
        <p:nvSpPr>
          <p:cNvPr id="3" name="Rectángulo 2">
            <a:extLst>
              <a:ext uri="{FF2B5EF4-FFF2-40B4-BE49-F238E27FC236}">
                <a16:creationId xmlns:a16="http://schemas.microsoft.com/office/drawing/2014/main" id="{F9B2FC74-55B8-C9AA-B7AD-558B3C06C3BA}"/>
              </a:ext>
            </a:extLst>
          </p:cNvPr>
          <p:cNvSpPr/>
          <p:nvPr/>
        </p:nvSpPr>
        <p:spPr>
          <a:xfrm>
            <a:off x="845618" y="223851"/>
            <a:ext cx="105028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Bahnschrift SemiBold Condensed" panose="020B0502040204020203" pitchFamily="34" charset="0"/>
                <a:ea typeface="+mn-ea"/>
                <a:cs typeface="+mn-cs"/>
              </a:rPr>
              <a:t>HITO 06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32CF275-ADE0-76C9-3A17-A2142AC9F822}"/>
              </a:ext>
            </a:extLst>
          </p:cNvPr>
          <p:cNvSpPr txBox="1"/>
          <p:nvPr/>
        </p:nvSpPr>
        <p:spPr>
          <a:xfrm>
            <a:off x="1874264" y="242813"/>
            <a:ext cx="110356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Monitorear, Seguir y Evaluar variables críticas</a:t>
            </a:r>
          </a:p>
        </p:txBody>
      </p:sp>
      <p:sp>
        <p:nvSpPr>
          <p:cNvPr id="35" name="Título 1">
            <a:extLst>
              <a:ext uri="{FF2B5EF4-FFF2-40B4-BE49-F238E27FC236}">
                <a16:creationId xmlns:a16="http://schemas.microsoft.com/office/drawing/2014/main" id="{F893FCE9-03F9-5E46-9E35-9EE7B9BA505C}"/>
              </a:ext>
            </a:extLst>
          </p:cNvPr>
          <p:cNvSpPr txBox="1">
            <a:spLocks/>
          </p:cNvSpPr>
          <p:nvPr/>
        </p:nvSpPr>
        <p:spPr>
          <a:xfrm>
            <a:off x="759709" y="1167605"/>
            <a:ext cx="10515600" cy="650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Realizar la medición, seguimiento y rendición de cuentas priorizado y selectivo a lo largo de todos los hitos relevantes en la gestión de los resultados y productos</a:t>
            </a:r>
            <a:br>
              <a:rPr kumimoji="0" lang="es-E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4581AC77-4671-7A16-4690-CFDAB407B4E8}"/>
              </a:ext>
            </a:extLst>
          </p:cNvPr>
          <p:cNvSpPr/>
          <p:nvPr/>
        </p:nvSpPr>
        <p:spPr>
          <a:xfrm>
            <a:off x="8396559" y="2971540"/>
            <a:ext cx="3352800" cy="701040"/>
          </a:xfrm>
          <a:prstGeom prst="rect">
            <a:avLst/>
          </a:prstGeom>
          <a:solidFill>
            <a:srgbClr val="FF99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E5586ECC-6B41-CE71-0B8F-63A2DBE371D8}"/>
              </a:ext>
            </a:extLst>
          </p:cNvPr>
          <p:cNvSpPr/>
          <p:nvPr/>
        </p:nvSpPr>
        <p:spPr>
          <a:xfrm>
            <a:off x="801914" y="2968971"/>
            <a:ext cx="4442505" cy="703609"/>
          </a:xfrm>
          <a:prstGeom prst="rect">
            <a:avLst/>
          </a:prstGeom>
          <a:solidFill>
            <a:srgbClr val="E7E6E6">
              <a:lumMod val="9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0" cap="none" spc="0" normalizeH="0" baseline="0" noProof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5055BB9A-845F-CCF8-415B-5C874AE3B36F}"/>
              </a:ext>
            </a:extLst>
          </p:cNvPr>
          <p:cNvSpPr/>
          <p:nvPr/>
        </p:nvSpPr>
        <p:spPr>
          <a:xfrm>
            <a:off x="10682559" y="3083300"/>
            <a:ext cx="955040" cy="477520"/>
          </a:xfrm>
          <a:prstGeom prst="rect">
            <a:avLst/>
          </a:prstGeom>
          <a:noFill/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D22219DB-06FD-869E-2F1B-AE4809A89F80}"/>
              </a:ext>
            </a:extLst>
          </p:cNvPr>
          <p:cNvSpPr txBox="1"/>
          <p:nvPr/>
        </p:nvSpPr>
        <p:spPr>
          <a:xfrm>
            <a:off x="10704149" y="3063472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C00000"/>
                </a:solidFill>
                <a:latin typeface="Century Gothic" panose="020B0502020202020204" pitchFamily="34" charset="0"/>
              </a:rPr>
              <a:t>CI</a:t>
            </a:r>
          </a:p>
          <a:p>
            <a:r>
              <a:rPr lang="es-ES" sz="1050" dirty="0">
                <a:solidFill>
                  <a:srgbClr val="C00000"/>
                </a:solidFill>
                <a:latin typeface="Century Gothic" panose="020B0502020202020204" pitchFamily="34" charset="0"/>
              </a:rPr>
              <a:t>Resultado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731BB514-D29D-C8A0-02A2-929FF4629FA5}"/>
              </a:ext>
            </a:extLst>
          </p:cNvPr>
          <p:cNvSpPr/>
          <p:nvPr/>
        </p:nvSpPr>
        <p:spPr>
          <a:xfrm>
            <a:off x="9564959" y="3083300"/>
            <a:ext cx="955040" cy="477520"/>
          </a:xfrm>
          <a:prstGeom prst="rect">
            <a:avLst/>
          </a:prstGeom>
          <a:noFill/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8AFEF444-AE28-717C-2821-B0D47C3091C8}"/>
              </a:ext>
            </a:extLst>
          </p:cNvPr>
          <p:cNvSpPr/>
          <p:nvPr/>
        </p:nvSpPr>
        <p:spPr>
          <a:xfrm>
            <a:off x="8442279" y="3083300"/>
            <a:ext cx="955040" cy="477520"/>
          </a:xfrm>
          <a:prstGeom prst="rect">
            <a:avLst/>
          </a:prstGeom>
          <a:noFill/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C67217DD-4C72-B2CB-0696-342AD3A79483}"/>
              </a:ext>
            </a:extLst>
          </p:cNvPr>
          <p:cNvCxnSpPr>
            <a:cxnSpLocks/>
            <a:stCxn id="41" idx="3"/>
            <a:endCxn id="40" idx="1"/>
          </p:cNvCxnSpPr>
          <p:nvPr/>
        </p:nvCxnSpPr>
        <p:spPr>
          <a:xfrm>
            <a:off x="9397319" y="3322060"/>
            <a:ext cx="167640" cy="0"/>
          </a:xfrm>
          <a:prstGeom prst="straightConnector1">
            <a:avLst/>
          </a:prstGeom>
          <a:noFill/>
          <a:ln w="6350" cap="flat" cmpd="sng" algn="ctr">
            <a:solidFill>
              <a:srgbClr val="C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18F844A1-8397-30A2-ECF4-E0355BF06741}"/>
              </a:ext>
            </a:extLst>
          </p:cNvPr>
          <p:cNvCxnSpPr>
            <a:cxnSpLocks/>
            <a:stCxn id="40" idx="3"/>
            <a:endCxn id="38" idx="1"/>
          </p:cNvCxnSpPr>
          <p:nvPr/>
        </p:nvCxnSpPr>
        <p:spPr>
          <a:xfrm>
            <a:off x="10519999" y="3322060"/>
            <a:ext cx="162560" cy="0"/>
          </a:xfrm>
          <a:prstGeom prst="straightConnector1">
            <a:avLst/>
          </a:prstGeom>
          <a:noFill/>
          <a:ln w="6350" cap="flat" cmpd="sng" algn="ctr">
            <a:solidFill>
              <a:srgbClr val="C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4" name="CuadroTexto 43">
            <a:extLst>
              <a:ext uri="{FF2B5EF4-FFF2-40B4-BE49-F238E27FC236}">
                <a16:creationId xmlns:a16="http://schemas.microsoft.com/office/drawing/2014/main" id="{9DF23D28-8271-026B-5323-C767C57F08E4}"/>
              </a:ext>
            </a:extLst>
          </p:cNvPr>
          <p:cNvSpPr txBox="1"/>
          <p:nvPr/>
        </p:nvSpPr>
        <p:spPr>
          <a:xfrm>
            <a:off x="9605599" y="3168171"/>
            <a:ext cx="955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>
                <a:solidFill>
                  <a:srgbClr val="C00000"/>
                </a:solidFill>
                <a:latin typeface="Century Gothic" panose="020B0502020202020204" pitchFamily="34" charset="0"/>
              </a:rPr>
              <a:t>Resultado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9D43DA9E-BA46-BFB4-9577-F068E23C8109}"/>
              </a:ext>
            </a:extLst>
          </p:cNvPr>
          <p:cNvSpPr txBox="1"/>
          <p:nvPr/>
        </p:nvSpPr>
        <p:spPr>
          <a:xfrm>
            <a:off x="8467679" y="3168171"/>
            <a:ext cx="955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>
                <a:solidFill>
                  <a:srgbClr val="C00000"/>
                </a:solidFill>
                <a:latin typeface="Century Gothic" panose="020B0502020202020204" pitchFamily="34" charset="0"/>
              </a:rPr>
              <a:t>Resultado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C8134849-7BEC-922A-80F9-18E2507D782C}"/>
              </a:ext>
            </a:extLst>
          </p:cNvPr>
          <p:cNvSpPr/>
          <p:nvPr/>
        </p:nvSpPr>
        <p:spPr>
          <a:xfrm>
            <a:off x="7195139" y="2971540"/>
            <a:ext cx="955040" cy="701040"/>
          </a:xfrm>
          <a:prstGeom prst="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893C854C-A0D6-F4F3-4557-A0326645ABC6}"/>
              </a:ext>
            </a:extLst>
          </p:cNvPr>
          <p:cNvSpPr txBox="1"/>
          <p:nvPr/>
        </p:nvSpPr>
        <p:spPr>
          <a:xfrm>
            <a:off x="7027363" y="3140919"/>
            <a:ext cx="1266988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>
                <a:solidFill>
                  <a:prstClr val="white"/>
                </a:solidFill>
                <a:latin typeface="Century Gothic" panose="020B0502020202020204" pitchFamily="34" charset="0"/>
              </a:rPr>
              <a:t>Producto</a:t>
            </a:r>
          </a:p>
          <a:p>
            <a:pPr algn="ctr"/>
            <a:r>
              <a:rPr lang="es-ES" sz="1050" b="1" dirty="0">
                <a:solidFill>
                  <a:srgbClr val="C00000"/>
                </a:solidFill>
                <a:latin typeface="Century Gothic" panose="020B0502020202020204" pitchFamily="34" charset="0"/>
              </a:rPr>
              <a:t>(Seleccionado)</a:t>
            </a:r>
          </a:p>
        </p:txBody>
      </p: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B5550019-91CD-9A7A-78B3-6AF9A7709B4B}"/>
              </a:ext>
            </a:extLst>
          </p:cNvPr>
          <p:cNvCxnSpPr>
            <a:cxnSpLocks/>
            <a:stCxn id="46" idx="3"/>
            <a:endCxn id="36" idx="1"/>
          </p:cNvCxnSpPr>
          <p:nvPr/>
        </p:nvCxnSpPr>
        <p:spPr>
          <a:xfrm>
            <a:off x="8150179" y="3322060"/>
            <a:ext cx="246380" cy="0"/>
          </a:xfrm>
          <a:prstGeom prst="straightConnector1">
            <a:avLst/>
          </a:prstGeom>
          <a:noFill/>
          <a:ln w="6350" cap="flat" cmpd="sng" algn="ctr">
            <a:solidFill>
              <a:srgbClr val="00206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9" name="Rectángulo 48">
            <a:extLst>
              <a:ext uri="{FF2B5EF4-FFF2-40B4-BE49-F238E27FC236}">
                <a16:creationId xmlns:a16="http://schemas.microsoft.com/office/drawing/2014/main" id="{B124801B-95A4-B383-32E5-B69DFD9A0089}"/>
              </a:ext>
            </a:extLst>
          </p:cNvPr>
          <p:cNvSpPr/>
          <p:nvPr/>
        </p:nvSpPr>
        <p:spPr>
          <a:xfrm>
            <a:off x="3992834" y="3026248"/>
            <a:ext cx="1169670" cy="553997"/>
          </a:xfrm>
          <a:prstGeom prst="rect">
            <a:avLst/>
          </a:prstGeom>
          <a:noFill/>
          <a:ln w="12700" cap="flat" cmpd="sng" algn="ctr">
            <a:solidFill>
              <a:sysClr val="windowText" lastClr="000000">
                <a:lumMod val="85000"/>
                <a:lumOff val="1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0" cap="none" spc="0" normalizeH="0" baseline="0" noProof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4759E68C-10E5-26A8-780F-AEF1AFD5D4F1}"/>
              </a:ext>
            </a:extLst>
          </p:cNvPr>
          <p:cNvSpPr txBox="1"/>
          <p:nvPr/>
        </p:nvSpPr>
        <p:spPr>
          <a:xfrm>
            <a:off x="3936319" y="3016051"/>
            <a:ext cx="13081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s-ES" sz="1050" dirty="0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  <a:t>Abastecimiento </a:t>
            </a:r>
          </a:p>
          <a:p>
            <a:r>
              <a:rPr lang="es-ES" sz="1050" dirty="0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  <a:t>(Bienes, Servicios y Personal)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FB706967-40C5-D4C3-1CE4-A1B1E5752B45}"/>
              </a:ext>
            </a:extLst>
          </p:cNvPr>
          <p:cNvSpPr/>
          <p:nvPr/>
        </p:nvSpPr>
        <p:spPr>
          <a:xfrm>
            <a:off x="2873964" y="3026248"/>
            <a:ext cx="955040" cy="553997"/>
          </a:xfrm>
          <a:prstGeom prst="rect">
            <a:avLst/>
          </a:prstGeom>
          <a:noFill/>
          <a:ln w="12700" cap="flat" cmpd="sng" algn="ctr">
            <a:solidFill>
              <a:sysClr val="windowText" lastClr="000000">
                <a:lumMod val="85000"/>
                <a:lumOff val="1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0" cap="none" spc="0" normalizeH="0" baseline="0" noProof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F8915FE7-4226-5E10-6171-AF440B460F0C}"/>
              </a:ext>
            </a:extLst>
          </p:cNvPr>
          <p:cNvSpPr txBox="1"/>
          <p:nvPr/>
        </p:nvSpPr>
        <p:spPr>
          <a:xfrm>
            <a:off x="2807924" y="2989485"/>
            <a:ext cx="109982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s-ES" sz="1050" dirty="0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  <a:t>Formulación y Ejecución Presupuestal 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03386E54-4921-3D4F-977D-BFDFBF4C8D3D}"/>
              </a:ext>
            </a:extLst>
          </p:cNvPr>
          <p:cNvSpPr/>
          <p:nvPr/>
        </p:nvSpPr>
        <p:spPr>
          <a:xfrm>
            <a:off x="1758904" y="3026248"/>
            <a:ext cx="955040" cy="553997"/>
          </a:xfrm>
          <a:prstGeom prst="rect">
            <a:avLst/>
          </a:prstGeom>
          <a:noFill/>
          <a:ln w="12700" cap="flat" cmpd="sng" algn="ctr">
            <a:solidFill>
              <a:sysClr val="windowText" lastClr="000000">
                <a:lumMod val="85000"/>
                <a:lumOff val="1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0" cap="none" spc="0" normalizeH="0" baseline="0" noProof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7FA30473-4159-A988-5BAD-9E3EE201296F}"/>
              </a:ext>
            </a:extLst>
          </p:cNvPr>
          <p:cNvSpPr txBox="1"/>
          <p:nvPr/>
        </p:nvSpPr>
        <p:spPr>
          <a:xfrm>
            <a:off x="1696114" y="2989485"/>
            <a:ext cx="112387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  <a:t>Programación de Necesidades</a:t>
            </a:r>
          </a:p>
        </p:txBody>
      </p:sp>
      <p:cxnSp>
        <p:nvCxnSpPr>
          <p:cNvPr id="55" name="Conector recto de flecha 54">
            <a:extLst>
              <a:ext uri="{FF2B5EF4-FFF2-40B4-BE49-F238E27FC236}">
                <a16:creationId xmlns:a16="http://schemas.microsoft.com/office/drawing/2014/main" id="{22627CB6-18C5-8CBF-968E-556EE8AB778A}"/>
              </a:ext>
            </a:extLst>
          </p:cNvPr>
          <p:cNvCxnSpPr>
            <a:cxnSpLocks/>
            <a:stCxn id="65" idx="3"/>
            <a:endCxn id="46" idx="1"/>
          </p:cNvCxnSpPr>
          <p:nvPr/>
        </p:nvCxnSpPr>
        <p:spPr>
          <a:xfrm>
            <a:off x="6912564" y="3303247"/>
            <a:ext cx="282575" cy="18813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10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6" name="Conector recto de flecha 55">
            <a:extLst>
              <a:ext uri="{FF2B5EF4-FFF2-40B4-BE49-F238E27FC236}">
                <a16:creationId xmlns:a16="http://schemas.microsoft.com/office/drawing/2014/main" id="{3DB924E4-9F0D-CD8D-4134-6E20ECB33D51}"/>
              </a:ext>
            </a:extLst>
          </p:cNvPr>
          <p:cNvCxnSpPr>
            <a:cxnSpLocks/>
            <a:stCxn id="51" idx="3"/>
            <a:endCxn id="49" idx="1"/>
          </p:cNvCxnSpPr>
          <p:nvPr/>
        </p:nvCxnSpPr>
        <p:spPr>
          <a:xfrm>
            <a:off x="3829004" y="3303247"/>
            <a:ext cx="163830" cy="0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10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7" name="Conector recto de flecha 56">
            <a:extLst>
              <a:ext uri="{FF2B5EF4-FFF2-40B4-BE49-F238E27FC236}">
                <a16:creationId xmlns:a16="http://schemas.microsoft.com/office/drawing/2014/main" id="{6FCBA313-55A9-47F3-2F42-70D7F7B0216F}"/>
              </a:ext>
            </a:extLst>
          </p:cNvPr>
          <p:cNvCxnSpPr>
            <a:cxnSpLocks/>
            <a:stCxn id="53" idx="3"/>
            <a:endCxn id="51" idx="1"/>
          </p:cNvCxnSpPr>
          <p:nvPr/>
        </p:nvCxnSpPr>
        <p:spPr>
          <a:xfrm>
            <a:off x="2713944" y="3303247"/>
            <a:ext cx="160020" cy="0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10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58" name="CuadroTexto 57">
            <a:extLst>
              <a:ext uri="{FF2B5EF4-FFF2-40B4-BE49-F238E27FC236}">
                <a16:creationId xmlns:a16="http://schemas.microsoft.com/office/drawing/2014/main" id="{E74F40E7-45A4-F0E8-4280-329254A1C35D}"/>
              </a:ext>
            </a:extLst>
          </p:cNvPr>
          <p:cNvSpPr txBox="1"/>
          <p:nvPr/>
        </p:nvSpPr>
        <p:spPr>
          <a:xfrm rot="16200000">
            <a:off x="-46367" y="3188238"/>
            <a:ext cx="10526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s-ES" sz="1050" dirty="0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  <a:t>Línea de Producción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80E0D0F5-9DB8-A81D-6966-4E2C27B185DE}"/>
              </a:ext>
            </a:extLst>
          </p:cNvPr>
          <p:cNvSpPr/>
          <p:nvPr/>
        </p:nvSpPr>
        <p:spPr>
          <a:xfrm>
            <a:off x="823465" y="3036131"/>
            <a:ext cx="794159" cy="553997"/>
          </a:xfrm>
          <a:prstGeom prst="rect">
            <a:avLst/>
          </a:prstGeom>
          <a:noFill/>
          <a:ln w="12700" cap="flat" cmpd="sng" algn="ctr">
            <a:solidFill>
              <a:sysClr val="windowText" lastClr="000000">
                <a:lumMod val="85000"/>
                <a:lumOff val="1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0" cap="none" spc="0" normalizeH="0" baseline="0" noProof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2BB37528-1C5E-912D-B3C9-443BED0504D9}"/>
              </a:ext>
            </a:extLst>
          </p:cNvPr>
          <p:cNvSpPr txBox="1"/>
          <p:nvPr/>
        </p:nvSpPr>
        <p:spPr>
          <a:xfrm>
            <a:off x="786364" y="3082296"/>
            <a:ext cx="87792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  <a:t>Gestión de usuarios</a:t>
            </a:r>
          </a:p>
        </p:txBody>
      </p:sp>
      <p:cxnSp>
        <p:nvCxnSpPr>
          <p:cNvPr id="61" name="Conector recto de flecha 60">
            <a:extLst>
              <a:ext uri="{FF2B5EF4-FFF2-40B4-BE49-F238E27FC236}">
                <a16:creationId xmlns:a16="http://schemas.microsoft.com/office/drawing/2014/main" id="{F8E207AC-12E4-EFF7-1869-4241FC8FBC3D}"/>
              </a:ext>
            </a:extLst>
          </p:cNvPr>
          <p:cNvCxnSpPr>
            <a:cxnSpLocks/>
            <a:stCxn id="59" idx="3"/>
            <a:endCxn id="53" idx="1"/>
          </p:cNvCxnSpPr>
          <p:nvPr/>
        </p:nvCxnSpPr>
        <p:spPr>
          <a:xfrm flipV="1">
            <a:off x="1617624" y="3303247"/>
            <a:ext cx="141280" cy="9883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10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62" name="Rectángulo 61">
            <a:extLst>
              <a:ext uri="{FF2B5EF4-FFF2-40B4-BE49-F238E27FC236}">
                <a16:creationId xmlns:a16="http://schemas.microsoft.com/office/drawing/2014/main" id="{910BA163-5DD1-D4A7-F377-147CA3D8800F}"/>
              </a:ext>
            </a:extLst>
          </p:cNvPr>
          <p:cNvSpPr/>
          <p:nvPr/>
        </p:nvSpPr>
        <p:spPr>
          <a:xfrm>
            <a:off x="5287844" y="2968971"/>
            <a:ext cx="1759812" cy="703609"/>
          </a:xfrm>
          <a:prstGeom prst="rect">
            <a:avLst/>
          </a:prstGeom>
          <a:solidFill>
            <a:srgbClr val="E7E6E6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0" cap="none" spc="0" normalizeH="0" baseline="0" noProof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CA76198B-BDA4-2BEE-B707-8A172B290C86}"/>
              </a:ext>
            </a:extLst>
          </p:cNvPr>
          <p:cNvSpPr/>
          <p:nvPr/>
        </p:nvSpPr>
        <p:spPr>
          <a:xfrm>
            <a:off x="5356668" y="3026248"/>
            <a:ext cx="586250" cy="553997"/>
          </a:xfrm>
          <a:prstGeom prst="rect">
            <a:avLst/>
          </a:prstGeom>
          <a:solidFill>
            <a:srgbClr val="E7E6E6">
              <a:lumMod val="25000"/>
            </a:srgbClr>
          </a:solidFill>
          <a:ln w="12700" cap="flat" cmpd="sng" algn="ctr">
            <a:solidFill>
              <a:sysClr val="windowText" lastClr="000000">
                <a:lumMod val="85000"/>
                <a:lumOff val="1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highlight>
                <a:srgbClr val="808080"/>
              </a:highlight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570313BA-A91A-01CB-27C1-099FA4970A51}"/>
              </a:ext>
            </a:extLst>
          </p:cNvPr>
          <p:cNvSpPr txBox="1"/>
          <p:nvPr/>
        </p:nvSpPr>
        <p:spPr>
          <a:xfrm>
            <a:off x="5297953" y="3158763"/>
            <a:ext cx="7333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s-ES" sz="1050" dirty="0">
                <a:solidFill>
                  <a:prstClr val="white"/>
                </a:solidFill>
                <a:latin typeface="Century Gothic" panose="020B0502020202020204" pitchFamily="34" charset="0"/>
              </a:rPr>
              <a:t>Insumos</a:t>
            </a: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4183CC4B-C361-2F9D-A6B7-5A8BE0227038}"/>
              </a:ext>
            </a:extLst>
          </p:cNvPr>
          <p:cNvSpPr/>
          <p:nvPr/>
        </p:nvSpPr>
        <p:spPr>
          <a:xfrm>
            <a:off x="6095999" y="3026248"/>
            <a:ext cx="816565" cy="553997"/>
          </a:xfrm>
          <a:prstGeom prst="rect">
            <a:avLst/>
          </a:prstGeom>
          <a:noFill/>
          <a:ln w="12700" cap="flat" cmpd="sng" algn="ctr">
            <a:solidFill>
              <a:sysClr val="windowText" lastClr="000000">
                <a:lumMod val="85000"/>
                <a:lumOff val="1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0" cap="none" spc="0" normalizeH="0" baseline="0" noProof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16D293A5-62C3-F3C0-6FAB-B8D6CFC6E345}"/>
              </a:ext>
            </a:extLst>
          </p:cNvPr>
          <p:cNvSpPr txBox="1"/>
          <p:nvPr/>
        </p:nvSpPr>
        <p:spPr>
          <a:xfrm>
            <a:off x="5981413" y="3036131"/>
            <a:ext cx="10658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s-ES" sz="1050" dirty="0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  <a:t>Proceso </a:t>
            </a:r>
          </a:p>
          <a:p>
            <a:r>
              <a:rPr lang="es-ES" sz="1050" dirty="0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  <a:t>(Productivo)</a:t>
            </a:r>
          </a:p>
        </p:txBody>
      </p:sp>
      <p:cxnSp>
        <p:nvCxnSpPr>
          <p:cNvPr id="67" name="Conector recto de flecha 66">
            <a:extLst>
              <a:ext uri="{FF2B5EF4-FFF2-40B4-BE49-F238E27FC236}">
                <a16:creationId xmlns:a16="http://schemas.microsoft.com/office/drawing/2014/main" id="{2DCBC356-678D-292E-ADD1-C32083218D8C}"/>
              </a:ext>
            </a:extLst>
          </p:cNvPr>
          <p:cNvCxnSpPr>
            <a:cxnSpLocks/>
            <a:stCxn id="63" idx="3"/>
            <a:endCxn id="65" idx="1"/>
          </p:cNvCxnSpPr>
          <p:nvPr/>
        </p:nvCxnSpPr>
        <p:spPr>
          <a:xfrm>
            <a:off x="5942918" y="3303247"/>
            <a:ext cx="153081" cy="0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10000"/>
              </a:srgb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8" name="Conector recto de flecha 67">
            <a:extLst>
              <a:ext uri="{FF2B5EF4-FFF2-40B4-BE49-F238E27FC236}">
                <a16:creationId xmlns:a16="http://schemas.microsoft.com/office/drawing/2014/main" id="{BC130135-87A0-31D6-07D6-88366ED4CDA6}"/>
              </a:ext>
            </a:extLst>
          </p:cNvPr>
          <p:cNvCxnSpPr>
            <a:cxnSpLocks/>
            <a:stCxn id="49" idx="3"/>
            <a:endCxn id="63" idx="1"/>
          </p:cNvCxnSpPr>
          <p:nvPr/>
        </p:nvCxnSpPr>
        <p:spPr>
          <a:xfrm>
            <a:off x="5162504" y="3303247"/>
            <a:ext cx="194164" cy="0"/>
          </a:xfrm>
          <a:prstGeom prst="straightConnector1">
            <a:avLst/>
          </a:prstGeom>
          <a:noFill/>
          <a:ln w="6350" cap="flat" cmpd="sng" algn="ctr">
            <a:solidFill>
              <a:srgbClr val="E7E6E6">
                <a:lumMod val="10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69" name="Abrir llave 68">
            <a:extLst>
              <a:ext uri="{FF2B5EF4-FFF2-40B4-BE49-F238E27FC236}">
                <a16:creationId xmlns:a16="http://schemas.microsoft.com/office/drawing/2014/main" id="{DD23DC9D-DE8E-8F6B-FF06-C9A9D59FFD48}"/>
              </a:ext>
            </a:extLst>
          </p:cNvPr>
          <p:cNvSpPr/>
          <p:nvPr/>
        </p:nvSpPr>
        <p:spPr>
          <a:xfrm rot="16200000">
            <a:off x="9506165" y="2322732"/>
            <a:ext cx="363809" cy="4081463"/>
          </a:xfrm>
          <a:prstGeom prst="leftBrace">
            <a:avLst/>
          </a:prstGeom>
          <a:noFill/>
          <a:ln w="15875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3CFA3658-3E6B-3DAE-B564-54358401F033}"/>
              </a:ext>
            </a:extLst>
          </p:cNvPr>
          <p:cNvSpPr txBox="1"/>
          <p:nvPr/>
        </p:nvSpPr>
        <p:spPr>
          <a:xfrm>
            <a:off x="7387982" y="4578948"/>
            <a:ext cx="464128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Encuestas o registros administrativos. En el primer de los casos en periodos semestrales o anuales y en el segundo podría ser en plazos menores.</a:t>
            </a:r>
          </a:p>
          <a:p>
            <a:pPr algn="ctr"/>
            <a:r>
              <a:rPr lang="es-E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Es información para toma de decisiones estratégicas</a:t>
            </a:r>
          </a:p>
        </p:txBody>
      </p:sp>
      <p:sp>
        <p:nvSpPr>
          <p:cNvPr id="71" name="Abrir llave 70">
            <a:extLst>
              <a:ext uri="{FF2B5EF4-FFF2-40B4-BE49-F238E27FC236}">
                <a16:creationId xmlns:a16="http://schemas.microsoft.com/office/drawing/2014/main" id="{2418086A-A9C0-BA1B-C9CC-E1FF182DE2E0}"/>
              </a:ext>
            </a:extLst>
          </p:cNvPr>
          <p:cNvSpPr/>
          <p:nvPr/>
        </p:nvSpPr>
        <p:spPr>
          <a:xfrm rot="16200000">
            <a:off x="3985750" y="1020101"/>
            <a:ext cx="363809" cy="6688380"/>
          </a:xfrm>
          <a:prstGeom prst="leftBrace">
            <a:avLst/>
          </a:prstGeom>
          <a:noFill/>
          <a:ln w="15875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FFB62770-D518-5E4B-BFEF-2A2009214E0A}"/>
              </a:ext>
            </a:extLst>
          </p:cNvPr>
          <p:cNvSpPr txBox="1"/>
          <p:nvPr/>
        </p:nvSpPr>
        <p:spPr>
          <a:xfrm>
            <a:off x="1266824" y="4573615"/>
            <a:ext cx="57808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Registros administrativos. Dependiendo de la necesidad y de la solidez del sistema el período puede ser menor por lo menos mensual. Permite tomar decisiones operativas de gestión para corregir el rumbo.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2CF3EBBA-F99C-9171-0AF6-D067CDAAE497}"/>
              </a:ext>
            </a:extLst>
          </p:cNvPr>
          <p:cNvSpPr txBox="1"/>
          <p:nvPr/>
        </p:nvSpPr>
        <p:spPr>
          <a:xfrm>
            <a:off x="1838327" y="2452267"/>
            <a:ext cx="48557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>
                <a:solidFill>
                  <a:prstClr val="black"/>
                </a:solidFill>
                <a:latin typeface="Century Gothic" panose="020B0502020202020204" pitchFamily="34" charset="0"/>
              </a:rPr>
              <a:t>Indicadores</a:t>
            </a:r>
            <a:r>
              <a:rPr lang="es-ES" sz="1050" dirty="0">
                <a:solidFill>
                  <a:prstClr val="black"/>
                </a:solidFill>
                <a:latin typeface="Century Gothic" panose="020B0502020202020204" pitchFamily="34" charset="0"/>
              </a:rPr>
              <a:t> priorizados en la cadena de LdP</a:t>
            </a:r>
          </a:p>
        </p:txBody>
      </p: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BFB08C4E-D12F-7843-1ED6-14C80D2068B7}"/>
              </a:ext>
            </a:extLst>
          </p:cNvPr>
          <p:cNvCxnSpPr>
            <a:cxnSpLocks/>
          </p:cNvCxnSpPr>
          <p:nvPr/>
        </p:nvCxnSpPr>
        <p:spPr>
          <a:xfrm flipV="1">
            <a:off x="2252524" y="2757788"/>
            <a:ext cx="0" cy="250747"/>
          </a:xfrm>
          <a:prstGeom prst="line">
            <a:avLst/>
          </a:prstGeom>
          <a:noFill/>
          <a:ln w="635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miter lim="800000"/>
          </a:ln>
          <a:effectLst/>
        </p:spPr>
      </p:cxn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05DE8488-A674-A1AE-DEE1-D1C3EFCD6DF1}"/>
              </a:ext>
            </a:extLst>
          </p:cNvPr>
          <p:cNvCxnSpPr>
            <a:cxnSpLocks/>
          </p:cNvCxnSpPr>
          <p:nvPr/>
        </p:nvCxnSpPr>
        <p:spPr>
          <a:xfrm flipV="1">
            <a:off x="3357834" y="2775310"/>
            <a:ext cx="0" cy="250747"/>
          </a:xfrm>
          <a:prstGeom prst="line">
            <a:avLst/>
          </a:prstGeom>
          <a:noFill/>
          <a:ln w="635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miter lim="800000"/>
          </a:ln>
          <a:effectLst/>
        </p:spPr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8220D4A5-9F6B-9BFA-FC96-8E88EC949817}"/>
              </a:ext>
            </a:extLst>
          </p:cNvPr>
          <p:cNvCxnSpPr>
            <a:cxnSpLocks/>
          </p:cNvCxnSpPr>
          <p:nvPr/>
        </p:nvCxnSpPr>
        <p:spPr>
          <a:xfrm flipV="1">
            <a:off x="4548459" y="2775310"/>
            <a:ext cx="0" cy="250747"/>
          </a:xfrm>
          <a:prstGeom prst="line">
            <a:avLst/>
          </a:prstGeom>
          <a:noFill/>
          <a:ln w="635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miter lim="800000"/>
          </a:ln>
          <a:effectLst/>
        </p:spPr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13498224-D69D-AF23-77D6-D01F8369EE4D}"/>
              </a:ext>
            </a:extLst>
          </p:cNvPr>
          <p:cNvCxnSpPr>
            <a:cxnSpLocks/>
          </p:cNvCxnSpPr>
          <p:nvPr/>
        </p:nvCxnSpPr>
        <p:spPr>
          <a:xfrm flipV="1">
            <a:off x="5643834" y="2784835"/>
            <a:ext cx="0" cy="250747"/>
          </a:xfrm>
          <a:prstGeom prst="line">
            <a:avLst/>
          </a:prstGeom>
          <a:noFill/>
          <a:ln w="635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miter lim="800000"/>
          </a:ln>
          <a:effectLst/>
        </p:spPr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60AFA050-209A-D668-BFAD-2494E9277810}"/>
              </a:ext>
            </a:extLst>
          </p:cNvPr>
          <p:cNvCxnSpPr>
            <a:cxnSpLocks/>
          </p:cNvCxnSpPr>
          <p:nvPr/>
        </p:nvCxnSpPr>
        <p:spPr>
          <a:xfrm flipV="1">
            <a:off x="6501084" y="2784835"/>
            <a:ext cx="0" cy="250747"/>
          </a:xfrm>
          <a:prstGeom prst="line">
            <a:avLst/>
          </a:prstGeom>
          <a:noFill/>
          <a:ln w="635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miter lim="800000"/>
          </a:ln>
          <a:effectLst/>
        </p:spPr>
      </p:cxnSp>
      <p:sp>
        <p:nvSpPr>
          <p:cNvPr id="79" name="CuadroTexto 78">
            <a:extLst>
              <a:ext uri="{FF2B5EF4-FFF2-40B4-BE49-F238E27FC236}">
                <a16:creationId xmlns:a16="http://schemas.microsoft.com/office/drawing/2014/main" id="{4249E8F3-06CC-762D-26F0-F88646A3A5FB}"/>
              </a:ext>
            </a:extLst>
          </p:cNvPr>
          <p:cNvSpPr txBox="1"/>
          <p:nvPr/>
        </p:nvSpPr>
        <p:spPr>
          <a:xfrm>
            <a:off x="7134202" y="2501194"/>
            <a:ext cx="11134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>
                <a:solidFill>
                  <a:prstClr val="black"/>
                </a:solidFill>
                <a:latin typeface="Century Gothic" panose="020B0502020202020204" pitchFamily="34" charset="0"/>
              </a:rPr>
              <a:t>Indicadores</a:t>
            </a:r>
            <a:endParaRPr lang="es-ES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281F1006-1E82-13F9-BAF1-7A170F07F952}"/>
              </a:ext>
            </a:extLst>
          </p:cNvPr>
          <p:cNvCxnSpPr>
            <a:cxnSpLocks/>
          </p:cNvCxnSpPr>
          <p:nvPr/>
        </p:nvCxnSpPr>
        <p:spPr>
          <a:xfrm flipV="1">
            <a:off x="7634559" y="2737210"/>
            <a:ext cx="0" cy="250747"/>
          </a:xfrm>
          <a:prstGeom prst="line">
            <a:avLst/>
          </a:prstGeom>
          <a:noFill/>
          <a:ln w="6350" cap="flat" cmpd="sng" algn="ctr">
            <a:solidFill>
              <a:srgbClr val="002060"/>
            </a:solidFill>
            <a:prstDash val="solid"/>
            <a:miter lim="800000"/>
          </a:ln>
          <a:effectLst/>
        </p:spPr>
      </p:cxnSp>
      <p:sp>
        <p:nvSpPr>
          <p:cNvPr id="81" name="CuadroTexto 80">
            <a:extLst>
              <a:ext uri="{FF2B5EF4-FFF2-40B4-BE49-F238E27FC236}">
                <a16:creationId xmlns:a16="http://schemas.microsoft.com/office/drawing/2014/main" id="{9BCF064B-1849-CB2B-D4D6-213752C061D4}"/>
              </a:ext>
            </a:extLst>
          </p:cNvPr>
          <p:cNvSpPr txBox="1"/>
          <p:nvPr/>
        </p:nvSpPr>
        <p:spPr>
          <a:xfrm>
            <a:off x="8266655" y="2505232"/>
            <a:ext cx="4081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>
                <a:solidFill>
                  <a:prstClr val="black"/>
                </a:solidFill>
                <a:latin typeface="Century Gothic" panose="020B0502020202020204" pitchFamily="34" charset="0"/>
              </a:rPr>
              <a:t>Indicadores</a:t>
            </a:r>
            <a:r>
              <a:rPr lang="es-ES" sz="1050" dirty="0">
                <a:solidFill>
                  <a:prstClr val="black"/>
                </a:solidFill>
                <a:latin typeface="Century Gothic" panose="020B0502020202020204" pitchFamily="34" charset="0"/>
              </a:rPr>
              <a:t> - cadena de resultados </a:t>
            </a:r>
            <a:r>
              <a:rPr lang="es-ES" sz="1050" b="1" i="1" dirty="0">
                <a:solidFill>
                  <a:srgbClr val="C00000"/>
                </a:solidFill>
                <a:latin typeface="Century Gothic" panose="020B0502020202020204" pitchFamily="34" charset="0"/>
              </a:rPr>
              <a:t>seleccionada</a:t>
            </a:r>
          </a:p>
        </p:txBody>
      </p:sp>
      <p:cxnSp>
        <p:nvCxnSpPr>
          <p:cNvPr id="82" name="Conector recto 81">
            <a:extLst>
              <a:ext uri="{FF2B5EF4-FFF2-40B4-BE49-F238E27FC236}">
                <a16:creationId xmlns:a16="http://schemas.microsoft.com/office/drawing/2014/main" id="{7AF96BAE-940D-6F67-2863-5E9AABB10A48}"/>
              </a:ext>
            </a:extLst>
          </p:cNvPr>
          <p:cNvCxnSpPr>
            <a:cxnSpLocks/>
          </p:cNvCxnSpPr>
          <p:nvPr/>
        </p:nvCxnSpPr>
        <p:spPr>
          <a:xfrm flipV="1">
            <a:off x="8901384" y="2812725"/>
            <a:ext cx="0" cy="250747"/>
          </a:xfrm>
          <a:prstGeom prst="line">
            <a:avLst/>
          </a:prstGeom>
          <a:noFill/>
          <a:ln w="635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8AC3D599-2607-8160-31DE-190F866C07D8}"/>
              </a:ext>
            </a:extLst>
          </p:cNvPr>
          <p:cNvCxnSpPr>
            <a:cxnSpLocks/>
          </p:cNvCxnSpPr>
          <p:nvPr/>
        </p:nvCxnSpPr>
        <p:spPr>
          <a:xfrm flipV="1">
            <a:off x="10015809" y="2822250"/>
            <a:ext cx="0" cy="250747"/>
          </a:xfrm>
          <a:prstGeom prst="line">
            <a:avLst/>
          </a:prstGeom>
          <a:noFill/>
          <a:ln w="635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4D43DA7B-2E45-A58A-E6D6-93A90A48D53A}"/>
              </a:ext>
            </a:extLst>
          </p:cNvPr>
          <p:cNvCxnSpPr>
            <a:cxnSpLocks/>
          </p:cNvCxnSpPr>
          <p:nvPr/>
        </p:nvCxnSpPr>
        <p:spPr>
          <a:xfrm flipV="1">
            <a:off x="11177859" y="2841300"/>
            <a:ext cx="0" cy="250747"/>
          </a:xfrm>
          <a:prstGeom prst="line">
            <a:avLst/>
          </a:prstGeom>
          <a:noFill/>
          <a:ln w="635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sp>
        <p:nvSpPr>
          <p:cNvPr id="85" name="CuadroTexto 84">
            <a:extLst>
              <a:ext uri="{FF2B5EF4-FFF2-40B4-BE49-F238E27FC236}">
                <a16:creationId xmlns:a16="http://schemas.microsoft.com/office/drawing/2014/main" id="{60B9C998-43D5-193E-FCFB-545FC43A0635}"/>
              </a:ext>
            </a:extLst>
          </p:cNvPr>
          <p:cNvSpPr txBox="1"/>
          <p:nvPr/>
        </p:nvSpPr>
        <p:spPr>
          <a:xfrm rot="16200000">
            <a:off x="194029" y="4650285"/>
            <a:ext cx="11846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  <a:latin typeface="Century Gothic" panose="020B0502020202020204" pitchFamily="34" charset="0"/>
              </a:rPr>
              <a:t>Fuentes de datos</a:t>
            </a:r>
            <a:endParaRPr lang="es-ES" b="1" i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94DD873A-35CA-2164-F74B-39BBE116A08A}"/>
              </a:ext>
            </a:extLst>
          </p:cNvPr>
          <p:cNvSpPr txBox="1"/>
          <p:nvPr/>
        </p:nvSpPr>
        <p:spPr>
          <a:xfrm>
            <a:off x="5170853" y="3763521"/>
            <a:ext cx="98623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i="1" dirty="0">
                <a:solidFill>
                  <a:srgbClr val="C00000"/>
                </a:solidFill>
                <a:latin typeface="Century Gothic" panose="020B0502020202020204" pitchFamily="34" charset="0"/>
              </a:rPr>
              <a:t>Críticos</a:t>
            </a:r>
            <a:r>
              <a:rPr lang="es-ES" sz="105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s-ES" sz="1050" b="1" i="1" dirty="0">
                <a:solidFill>
                  <a:srgbClr val="C00000"/>
                </a:solidFill>
                <a:latin typeface="Century Gothic" panose="020B0502020202020204" pitchFamily="34" charset="0"/>
              </a:rPr>
              <a:t>seleccionados</a:t>
            </a:r>
          </a:p>
        </p:txBody>
      </p:sp>
      <p:cxnSp>
        <p:nvCxnSpPr>
          <p:cNvPr id="87" name="Conector recto 86">
            <a:extLst>
              <a:ext uri="{FF2B5EF4-FFF2-40B4-BE49-F238E27FC236}">
                <a16:creationId xmlns:a16="http://schemas.microsoft.com/office/drawing/2014/main" id="{160C39D6-3C24-D0FE-A00F-C38C571FA420}"/>
              </a:ext>
            </a:extLst>
          </p:cNvPr>
          <p:cNvCxnSpPr>
            <a:cxnSpLocks/>
          </p:cNvCxnSpPr>
          <p:nvPr/>
        </p:nvCxnSpPr>
        <p:spPr>
          <a:xfrm flipV="1">
            <a:off x="5658700" y="3586692"/>
            <a:ext cx="0" cy="250747"/>
          </a:xfrm>
          <a:prstGeom prst="line">
            <a:avLst/>
          </a:prstGeom>
          <a:noFill/>
          <a:ln w="635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miter lim="800000"/>
          </a:ln>
          <a:effectLst/>
        </p:spPr>
      </p:cxn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B64ED542-7D24-BEF2-D89E-6BF750212BAB}"/>
              </a:ext>
            </a:extLst>
          </p:cNvPr>
          <p:cNvCxnSpPr>
            <a:cxnSpLocks/>
          </p:cNvCxnSpPr>
          <p:nvPr/>
        </p:nvCxnSpPr>
        <p:spPr>
          <a:xfrm flipV="1">
            <a:off x="2233474" y="2775310"/>
            <a:ext cx="4263910" cy="2447"/>
          </a:xfrm>
          <a:prstGeom prst="line">
            <a:avLst/>
          </a:prstGeom>
          <a:noFill/>
          <a:ln w="635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242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E65A0EF6-0598-634F-93B8-8EA60B575C8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2B3DD524-C9E3-1D4D-FE2A-FE548B05CC2E}"/>
              </a:ext>
            </a:extLst>
          </p:cNvPr>
          <p:cNvGrpSpPr/>
          <p:nvPr/>
        </p:nvGrpSpPr>
        <p:grpSpPr>
          <a:xfrm>
            <a:off x="8020879" y="6124883"/>
            <a:ext cx="4056820" cy="657192"/>
            <a:chOff x="8020879" y="6124883"/>
            <a:chExt cx="4056820" cy="657192"/>
          </a:xfrm>
        </p:grpSpPr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82F2F73F-E448-8A4E-9134-38EC3903F3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" r="44165" b="-8208"/>
            <a:stretch/>
          </p:blipFill>
          <p:spPr>
            <a:xfrm>
              <a:off x="8020879" y="6124883"/>
              <a:ext cx="2201300" cy="575720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69B1B45C-AAD1-AB7B-DE88-05930B692AE8}"/>
                </a:ext>
              </a:extLst>
            </p:cNvPr>
            <p:cNvSpPr txBox="1"/>
            <p:nvPr/>
          </p:nvSpPr>
          <p:spPr>
            <a:xfrm>
              <a:off x="10222178" y="6204994"/>
              <a:ext cx="1855521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C" sz="1050" dirty="0">
                  <a:solidFill>
                    <a:srgbClr val="382D6F"/>
                  </a:solidFill>
                  <a:latin typeface="Barlow Condensed Medium" pitchFamily="2" charset="77"/>
                </a:rPr>
                <a:t>Secretaría Técnica Ecuador </a:t>
              </a:r>
              <a:r>
                <a:rPr lang="es-EC" sz="1050" dirty="0" smtClean="0">
                  <a:solidFill>
                    <a:srgbClr val="382D6F"/>
                  </a:solidFill>
                  <a:latin typeface="Barlow Condensed Medium" pitchFamily="2" charset="77"/>
                </a:rPr>
                <a:t>Crece Sin </a:t>
              </a:r>
              <a:r>
                <a:rPr lang="es-EC" sz="1050" dirty="0">
                  <a:solidFill>
                    <a:srgbClr val="382D6F"/>
                  </a:solidFill>
                  <a:latin typeface="Barlow Condensed Medium" pitchFamily="2" charset="77"/>
                </a:rPr>
                <a:t>Desnutrición Infantil</a:t>
              </a:r>
            </a:p>
          </p:txBody>
        </p:sp>
      </p:grpSp>
      <p:sp>
        <p:nvSpPr>
          <p:cNvPr id="3" name="Rectángulo 2">
            <a:extLst>
              <a:ext uri="{FF2B5EF4-FFF2-40B4-BE49-F238E27FC236}">
                <a16:creationId xmlns:a16="http://schemas.microsoft.com/office/drawing/2014/main" id="{F9B2FC74-55B8-C9AA-B7AD-558B3C06C3BA}"/>
              </a:ext>
            </a:extLst>
          </p:cNvPr>
          <p:cNvSpPr/>
          <p:nvPr/>
        </p:nvSpPr>
        <p:spPr>
          <a:xfrm>
            <a:off x="694822" y="223851"/>
            <a:ext cx="104708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Bahnschrift SemiBold Condensed" panose="020B0502040204020203" pitchFamily="34" charset="0"/>
                <a:ea typeface="+mn-ea"/>
                <a:cs typeface="+mn-cs"/>
              </a:rPr>
              <a:t>HITO 0</a:t>
            </a:r>
            <a:r>
              <a:rPr lang="es-ES" sz="2800" dirty="0">
                <a:ln w="0"/>
                <a:solidFill>
                  <a:srgbClr val="000000"/>
                </a:solidFill>
                <a:latin typeface="Bahnschrift SemiBold Condensed" panose="020B0502040204020203" pitchFamily="34" charset="0"/>
              </a:rPr>
              <a:t>7</a:t>
            </a:r>
            <a:endParaRPr kumimoji="0" lang="es-E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Bahnschrift SemiBold 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32CF275-ADE0-76C9-3A17-A2142AC9F822}"/>
              </a:ext>
            </a:extLst>
          </p:cNvPr>
          <p:cNvSpPr txBox="1"/>
          <p:nvPr/>
        </p:nvSpPr>
        <p:spPr>
          <a:xfrm>
            <a:off x="1615184" y="258053"/>
            <a:ext cx="110356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Institucionalizar: convertir en el modus operandi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2AE61F5-C191-8993-720F-04E32867E887}"/>
              </a:ext>
            </a:extLst>
          </p:cNvPr>
          <p:cNvSpPr txBox="1">
            <a:spLocks/>
          </p:cNvSpPr>
          <p:nvPr/>
        </p:nvSpPr>
        <p:spPr>
          <a:xfrm>
            <a:off x="688743" y="746735"/>
            <a:ext cx="1108733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es-ES" sz="2000" kern="0" dirty="0">
                <a:latin typeface="Century Gothic" panose="020B0502020202020204" pitchFamily="34" charset="0"/>
              </a:rPr>
              <a:t>Institucionalizar esta lógica; dotarle de continuidad y fuerza a lo largo del tiempo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26CB6DD-8264-5E6C-7D8D-118EB3372F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9523" y="1619058"/>
            <a:ext cx="8521805" cy="498088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AE5760F-A91B-9392-B620-894245F34019}"/>
              </a:ext>
            </a:extLst>
          </p:cNvPr>
          <p:cNvSpPr txBox="1"/>
          <p:nvPr/>
        </p:nvSpPr>
        <p:spPr>
          <a:xfrm>
            <a:off x="688743" y="2421409"/>
            <a:ext cx="29279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Arial Narrow" panose="020B0606020202030204" pitchFamily="34" charset="0"/>
              </a:rPr>
              <a:t>PpR bien implementado tiene efecto inmediato.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Arial Narrow" panose="020B0606020202030204" pitchFamily="34" charset="0"/>
              </a:rPr>
              <a:t>Si no se mantiene y consolida en el tiempo se puede perder fuerza e impulso afectando el logro del éxito total.</a:t>
            </a:r>
          </a:p>
        </p:txBody>
      </p:sp>
    </p:spTree>
    <p:extLst>
      <p:ext uri="{BB962C8B-B14F-4D97-AF65-F5344CB8AC3E}">
        <p14:creationId xmlns:p14="http://schemas.microsoft.com/office/powerpoint/2010/main" val="118407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65A0EF6-0598-634F-93B8-8EA60B575C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2B3DD524-C9E3-1D4D-FE2A-FE548B05CC2E}"/>
              </a:ext>
            </a:extLst>
          </p:cNvPr>
          <p:cNvGrpSpPr/>
          <p:nvPr/>
        </p:nvGrpSpPr>
        <p:grpSpPr>
          <a:xfrm>
            <a:off x="8020879" y="6124883"/>
            <a:ext cx="4056820" cy="657192"/>
            <a:chOff x="8020879" y="6124883"/>
            <a:chExt cx="4056820" cy="657192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82F2F73F-E448-8A4E-9134-38EC3903F3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" r="44165" b="-8208"/>
            <a:stretch/>
          </p:blipFill>
          <p:spPr>
            <a:xfrm>
              <a:off x="8020879" y="6124883"/>
              <a:ext cx="2201300" cy="575720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69B1B45C-AAD1-AB7B-DE88-05930B692AE8}"/>
                </a:ext>
              </a:extLst>
            </p:cNvPr>
            <p:cNvSpPr txBox="1"/>
            <p:nvPr/>
          </p:nvSpPr>
          <p:spPr>
            <a:xfrm>
              <a:off x="10222178" y="6204994"/>
              <a:ext cx="1855521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C" sz="1050" dirty="0">
                  <a:solidFill>
                    <a:srgbClr val="382D6F"/>
                  </a:solidFill>
                  <a:latin typeface="Barlow Condensed Medium" pitchFamily="2" charset="77"/>
                </a:rPr>
                <a:t>Secretaría Técnica Ecuador </a:t>
              </a:r>
              <a:r>
                <a:rPr lang="es-EC" sz="1050" dirty="0" smtClean="0">
                  <a:solidFill>
                    <a:srgbClr val="382D6F"/>
                  </a:solidFill>
                  <a:latin typeface="Barlow Condensed Medium" pitchFamily="2" charset="77"/>
                </a:rPr>
                <a:t>Crece Sin </a:t>
              </a:r>
              <a:r>
                <a:rPr lang="es-EC" sz="1050" dirty="0">
                  <a:solidFill>
                    <a:srgbClr val="382D6F"/>
                  </a:solidFill>
                  <a:latin typeface="Barlow Condensed Medium" pitchFamily="2" charset="77"/>
                </a:rPr>
                <a:t>Desnutrición Infantil</a:t>
              </a: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8E1D23E5-7C5D-125C-6C7D-F3138D31A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494" y="580278"/>
            <a:ext cx="10515600" cy="1158875"/>
          </a:xfrm>
        </p:spPr>
        <p:txBody>
          <a:bodyPr>
            <a:normAutofit fontScale="90000"/>
          </a:bodyPr>
          <a:lstStyle/>
          <a:p>
            <a:r>
              <a:rPr lang="es-PE" dirty="0"/>
              <a:t>Presupuesto por </a:t>
            </a:r>
            <a:r>
              <a:rPr lang="es-PE" dirty="0" smtClean="0"/>
              <a:t>Resultados</a:t>
            </a:r>
            <a:br>
              <a:rPr lang="es-PE" dirty="0" smtClean="0"/>
            </a:br>
            <a:r>
              <a:rPr lang="es-PE" dirty="0"/>
              <a:t/>
            </a:r>
            <a:br>
              <a:rPr lang="es-PE" dirty="0"/>
            </a:br>
            <a:r>
              <a:rPr lang="es-PE" dirty="0" smtClean="0"/>
              <a:t>Información relevante </a:t>
            </a:r>
            <a:endParaRPr lang="es-PE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1B6D9C7-0A0D-C0FE-284D-B19C0A00480F}"/>
              </a:ext>
            </a:extLst>
          </p:cNvPr>
          <p:cNvSpPr txBox="1"/>
          <p:nvPr/>
        </p:nvSpPr>
        <p:spPr>
          <a:xfrm>
            <a:off x="900906" y="2322303"/>
            <a:ext cx="10390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PE" sz="2400" dirty="0"/>
              <a:t>Definición y relevancia</a:t>
            </a:r>
          </a:p>
          <a:p>
            <a:pPr marL="342900" indent="-342900">
              <a:buAutoNum type="arabicPeriod"/>
            </a:pPr>
            <a:r>
              <a:rPr lang="es-PE" sz="2400" dirty="0"/>
              <a:t>¿Por qué PpR?</a:t>
            </a:r>
          </a:p>
          <a:p>
            <a:pPr marL="342900" indent="-342900">
              <a:buAutoNum type="arabicPeriod"/>
            </a:pPr>
            <a:r>
              <a:rPr lang="es-PE" sz="2400" dirty="0"/>
              <a:t>¿Cómo se implementa</a:t>
            </a:r>
            <a:r>
              <a:rPr lang="es-PE" sz="2400" dirty="0" smtClean="0"/>
              <a:t>?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75519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65A0EF6-0598-634F-93B8-8EA60B575C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26893"/>
            <a:ext cx="12192000" cy="6858000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2B3DD524-C9E3-1D4D-FE2A-FE548B05CC2E}"/>
              </a:ext>
            </a:extLst>
          </p:cNvPr>
          <p:cNvGrpSpPr/>
          <p:nvPr/>
        </p:nvGrpSpPr>
        <p:grpSpPr>
          <a:xfrm>
            <a:off x="8020879" y="6124883"/>
            <a:ext cx="4056820" cy="657192"/>
            <a:chOff x="8020879" y="6124883"/>
            <a:chExt cx="4056820" cy="657192"/>
          </a:xfrm>
        </p:grpSpPr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82F2F73F-E448-8A4E-9134-38EC3903F3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" r="44165" b="-8208"/>
            <a:stretch/>
          </p:blipFill>
          <p:spPr>
            <a:xfrm>
              <a:off x="8020879" y="6124883"/>
              <a:ext cx="2201300" cy="575720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69B1B45C-AAD1-AB7B-DE88-05930B692AE8}"/>
                </a:ext>
              </a:extLst>
            </p:cNvPr>
            <p:cNvSpPr txBox="1"/>
            <p:nvPr/>
          </p:nvSpPr>
          <p:spPr>
            <a:xfrm>
              <a:off x="10222178" y="6204994"/>
              <a:ext cx="1855521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C" sz="1050" dirty="0">
                  <a:solidFill>
                    <a:srgbClr val="382D6F"/>
                  </a:solidFill>
                  <a:latin typeface="Barlow Condensed Medium" pitchFamily="2" charset="77"/>
                </a:rPr>
                <a:t>Secretaría Técnica Ecuador </a:t>
              </a:r>
              <a:r>
                <a:rPr lang="es-EC" sz="1050" dirty="0" smtClean="0">
                  <a:solidFill>
                    <a:srgbClr val="382D6F"/>
                  </a:solidFill>
                  <a:latin typeface="Barlow Condensed Medium" pitchFamily="2" charset="77"/>
                </a:rPr>
                <a:t>Crece Sin </a:t>
              </a:r>
              <a:r>
                <a:rPr lang="es-EC" sz="1050" dirty="0">
                  <a:solidFill>
                    <a:srgbClr val="382D6F"/>
                  </a:solidFill>
                  <a:latin typeface="Barlow Condensed Medium" pitchFamily="2" charset="77"/>
                </a:rPr>
                <a:t>Desnutrición Infantil</a:t>
              </a: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58FDB1A1-98FD-B9CF-B4CA-AB86886E0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17401"/>
            <a:ext cx="10515600" cy="523180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buSzPts val="2000"/>
              <a:buFont typeface="Arial"/>
            </a:pPr>
            <a:r>
              <a:rPr lang="es-PE" sz="2800" b="1" kern="120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Definición y relevancia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EB4E9B-659C-FB23-C765-38D99269B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4457" y="1040002"/>
            <a:ext cx="4903286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dirty="0"/>
              <a:t>¿Qué es el Presupuesto Por Resultados?</a:t>
            </a:r>
            <a:endParaRPr lang="es-PE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DAB2D4-C493-0602-FFCB-B118F7FDA501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08141" y="1995613"/>
            <a:ext cx="5157787" cy="3684588"/>
          </a:xfrm>
        </p:spPr>
        <p:txBody>
          <a:bodyPr/>
          <a:lstStyle/>
          <a:p>
            <a:pPr marL="114300" indent="0" algn="just">
              <a:buNone/>
            </a:pPr>
            <a:r>
              <a:rPr lang="es-ES" dirty="0" smtClean="0"/>
              <a:t>Es una </a:t>
            </a:r>
            <a:r>
              <a:rPr lang="es-ES" dirty="0"/>
              <a:t>metodología de gestión de las finanzas públicas que enfoca los recursos hacia el logro de resultados específicos y medibles en áreas prioritarias, como la reducción de la desnutrición crónica infantil.</a:t>
            </a:r>
            <a:endParaRPr lang="es-PE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932D13A-A3B1-3434-FA6C-13F0AB842609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6273277" y="959430"/>
            <a:ext cx="5183188" cy="628900"/>
          </a:xfrm>
        </p:spPr>
        <p:txBody>
          <a:bodyPr>
            <a:normAutofit/>
          </a:bodyPr>
          <a:lstStyle/>
          <a:p>
            <a:pPr algn="ctr"/>
            <a:r>
              <a:rPr lang="es-PE" dirty="0"/>
              <a:t>Relevancia del PPR: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A6F64A8-5A3D-C8BD-87B9-60CE4F57928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85964" y="2006996"/>
            <a:ext cx="5357813" cy="368458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s-ES" dirty="0" smtClean="0"/>
              <a:t>Es relevante ya que se puede lograr maximizar el impacto de los recursos gastados, </a:t>
            </a:r>
            <a:r>
              <a:rPr lang="es-ES" dirty="0"/>
              <a:t>puesto que se obtendrán resultados que se reflejarán en mejores servicios y una mejor calidad de vida para todos los ciudadanos.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4761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65A0EF6-0598-634F-93B8-8EA60B575C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35445"/>
            <a:ext cx="12192000" cy="6858000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2B3DD524-C9E3-1D4D-FE2A-FE548B05CC2E}"/>
              </a:ext>
            </a:extLst>
          </p:cNvPr>
          <p:cNvGrpSpPr/>
          <p:nvPr/>
        </p:nvGrpSpPr>
        <p:grpSpPr>
          <a:xfrm>
            <a:off x="8020879" y="6124883"/>
            <a:ext cx="4056820" cy="657192"/>
            <a:chOff x="8020879" y="6124883"/>
            <a:chExt cx="4056820" cy="657192"/>
          </a:xfrm>
        </p:grpSpPr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82F2F73F-E448-8A4E-9134-38EC3903F3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" r="44165" b="-8208"/>
            <a:stretch/>
          </p:blipFill>
          <p:spPr>
            <a:xfrm>
              <a:off x="8020879" y="6124883"/>
              <a:ext cx="2201300" cy="575720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69B1B45C-AAD1-AB7B-DE88-05930B692AE8}"/>
                </a:ext>
              </a:extLst>
            </p:cNvPr>
            <p:cNvSpPr txBox="1"/>
            <p:nvPr/>
          </p:nvSpPr>
          <p:spPr>
            <a:xfrm>
              <a:off x="10222178" y="6204994"/>
              <a:ext cx="1855521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C" sz="1050" dirty="0">
                  <a:solidFill>
                    <a:srgbClr val="382D6F"/>
                  </a:solidFill>
                  <a:latin typeface="Barlow Condensed Medium" pitchFamily="2" charset="77"/>
                </a:rPr>
                <a:t>Secretaría Técnica Ecuador </a:t>
              </a:r>
              <a:r>
                <a:rPr lang="es-EC" sz="1050" dirty="0" smtClean="0">
                  <a:solidFill>
                    <a:srgbClr val="382D6F"/>
                  </a:solidFill>
                  <a:latin typeface="Barlow Condensed Medium" pitchFamily="2" charset="77"/>
                </a:rPr>
                <a:t>Crece Sin </a:t>
              </a:r>
              <a:r>
                <a:rPr lang="es-EC" sz="1050" dirty="0">
                  <a:solidFill>
                    <a:srgbClr val="382D6F"/>
                  </a:solidFill>
                  <a:latin typeface="Barlow Condensed Medium" pitchFamily="2" charset="77"/>
                </a:rPr>
                <a:t>Desnutrición Infantil</a:t>
              </a:r>
            </a:p>
          </p:txBody>
        </p:sp>
      </p:grp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7B0F92-4D60-9B0B-BC4D-27EC8AAE3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1253431"/>
            <a:ext cx="5157787" cy="823912"/>
          </a:xfrm>
        </p:spPr>
        <p:txBody>
          <a:bodyPr/>
          <a:lstStyle/>
          <a:p>
            <a:r>
              <a:rPr lang="es-ES" dirty="0"/>
              <a:t>¿Para qué sirve el PPR?</a:t>
            </a:r>
            <a:endParaRPr lang="es-PE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8E2304-04A3-72A8-595C-FB1DBD9AC801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07207" y="2442469"/>
            <a:ext cx="5157787" cy="368458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s-ES" dirty="0" smtClean="0"/>
              <a:t>Sirve para </a:t>
            </a:r>
            <a:r>
              <a:rPr lang="es-ES" dirty="0"/>
              <a:t>asegurar que el gasto público se traduzca en resultados tangibles y medibles, como la reducción de la desnutrición crónica </a:t>
            </a:r>
            <a:r>
              <a:rPr lang="es-ES" dirty="0" smtClean="0"/>
              <a:t>infantil</a:t>
            </a:r>
            <a:endParaRPr lang="es-PE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7F252D-91C2-8078-B0E7-4FCBEA989D17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6172200" y="1253431"/>
            <a:ext cx="5183188" cy="823912"/>
          </a:xfrm>
        </p:spPr>
        <p:txBody>
          <a:bodyPr/>
          <a:lstStyle/>
          <a:p>
            <a:r>
              <a:rPr lang="es-PE" dirty="0"/>
              <a:t>Valor agregado del PPR: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2882457-A516-1677-3CAB-40951CCA9641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096000" y="2410679"/>
            <a:ext cx="5183188" cy="3684588"/>
          </a:xfrm>
        </p:spPr>
        <p:txBody>
          <a:bodyPr/>
          <a:lstStyle/>
          <a:p>
            <a:pPr algn="just"/>
            <a:r>
              <a:rPr lang="es-ES" dirty="0" smtClean="0"/>
              <a:t>Promueve una </a:t>
            </a:r>
            <a:r>
              <a:rPr lang="es-ES" dirty="0"/>
              <a:t>cultura de rendición de cuentas y </a:t>
            </a:r>
            <a:r>
              <a:rPr lang="es-ES" dirty="0" smtClean="0"/>
              <a:t>resultados</a:t>
            </a:r>
          </a:p>
          <a:p>
            <a:pPr algn="just"/>
            <a:r>
              <a:rPr lang="es-ES" dirty="0" smtClean="0"/>
              <a:t>Garantiza la </a:t>
            </a:r>
            <a:r>
              <a:rPr lang="es-ES" dirty="0"/>
              <a:t>asignación equitativa y eficiente </a:t>
            </a:r>
            <a:r>
              <a:rPr lang="es-ES" dirty="0" smtClean="0"/>
              <a:t>para </a:t>
            </a:r>
            <a:r>
              <a:rPr lang="es-ES" dirty="0"/>
              <a:t>combatir la desnutrición infantil.</a:t>
            </a:r>
            <a:endParaRPr lang="es-PE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1F2C1F7E-CBB2-78C8-1D1C-61586EF65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523180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buSzPts val="2000"/>
              <a:buFont typeface="Arial"/>
            </a:pPr>
            <a:r>
              <a:rPr lang="es-PE" sz="2800" b="1" kern="120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Definición y relevancia</a:t>
            </a:r>
          </a:p>
        </p:txBody>
      </p:sp>
    </p:spTree>
    <p:extLst>
      <p:ext uri="{BB962C8B-B14F-4D97-AF65-F5344CB8AC3E}">
        <p14:creationId xmlns:p14="http://schemas.microsoft.com/office/powerpoint/2010/main" val="328130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65A0EF6-0598-634F-93B8-8EA60B575C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-75925"/>
            <a:ext cx="12192000" cy="6858000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2B3DD524-C9E3-1D4D-FE2A-FE548B05CC2E}"/>
              </a:ext>
            </a:extLst>
          </p:cNvPr>
          <p:cNvGrpSpPr/>
          <p:nvPr/>
        </p:nvGrpSpPr>
        <p:grpSpPr>
          <a:xfrm>
            <a:off x="8020879" y="6124883"/>
            <a:ext cx="4056820" cy="657192"/>
            <a:chOff x="8020879" y="6124883"/>
            <a:chExt cx="4056820" cy="657192"/>
          </a:xfrm>
        </p:grpSpPr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82F2F73F-E448-8A4E-9134-38EC3903F3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" r="44165" b="-8208"/>
            <a:stretch/>
          </p:blipFill>
          <p:spPr>
            <a:xfrm>
              <a:off x="8020879" y="6124883"/>
              <a:ext cx="2201300" cy="575720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69B1B45C-AAD1-AB7B-DE88-05930B692AE8}"/>
                </a:ext>
              </a:extLst>
            </p:cNvPr>
            <p:cNvSpPr txBox="1"/>
            <p:nvPr/>
          </p:nvSpPr>
          <p:spPr>
            <a:xfrm>
              <a:off x="10222178" y="6204994"/>
              <a:ext cx="1855521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C" sz="1050" dirty="0">
                  <a:solidFill>
                    <a:srgbClr val="382D6F"/>
                  </a:solidFill>
                  <a:latin typeface="Barlow Condensed Medium" pitchFamily="2" charset="77"/>
                </a:rPr>
                <a:t>Secretaría Técnica Ecuador </a:t>
              </a:r>
              <a:r>
                <a:rPr lang="es-EC" sz="1050" dirty="0" smtClean="0">
                  <a:solidFill>
                    <a:srgbClr val="382D6F"/>
                  </a:solidFill>
                  <a:latin typeface="Barlow Condensed Medium" pitchFamily="2" charset="77"/>
                </a:rPr>
                <a:t>Crece Sin </a:t>
              </a:r>
              <a:r>
                <a:rPr lang="es-EC" sz="1050" dirty="0">
                  <a:solidFill>
                    <a:srgbClr val="382D6F"/>
                  </a:solidFill>
                  <a:latin typeface="Barlow Condensed Medium" pitchFamily="2" charset="77"/>
                </a:rPr>
                <a:t>Desnutrición Infantil</a:t>
              </a:r>
            </a:p>
          </p:txBody>
        </p:sp>
      </p:grp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7B0F92-4D60-9B0B-BC4D-27EC8AAE3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036" y="1207207"/>
            <a:ext cx="5157787" cy="823912"/>
          </a:xfrm>
        </p:spPr>
        <p:txBody>
          <a:bodyPr>
            <a:normAutofit lnSpcReduction="10000"/>
          </a:bodyPr>
          <a:lstStyle/>
          <a:p>
            <a:r>
              <a:rPr lang="es-ES" dirty="0"/>
              <a:t>Contribución a la eficiencia y calidad del gasto:</a:t>
            </a:r>
            <a:endParaRPr lang="es-PE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8E2304-04A3-72A8-595C-FB1DBD9AC801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96036" y="2172553"/>
            <a:ext cx="5157787" cy="368458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s-ES" dirty="0" smtClean="0"/>
              <a:t>Contribuye </a:t>
            </a:r>
            <a:r>
              <a:rPr lang="es-ES" dirty="0"/>
              <a:t>a la eficiencia y calidad del gasto público al enfocar los recursos en intervenciones </a:t>
            </a:r>
            <a:r>
              <a:rPr lang="es-ES" dirty="0" smtClean="0"/>
              <a:t>probadas enfocadas en reducir </a:t>
            </a:r>
            <a:r>
              <a:rPr lang="es-ES" dirty="0"/>
              <a:t>la desnutrición crónica </a:t>
            </a:r>
            <a:r>
              <a:rPr lang="es-ES" dirty="0" smtClean="0"/>
              <a:t>infantil</a:t>
            </a:r>
            <a:endParaRPr lang="es-PE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7F252D-91C2-8078-B0E7-4FCBEA989D17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6687970" y="968416"/>
            <a:ext cx="5183188" cy="823912"/>
          </a:xfrm>
        </p:spPr>
        <p:txBody>
          <a:bodyPr>
            <a:normAutofit/>
          </a:bodyPr>
          <a:lstStyle/>
          <a:p>
            <a:r>
              <a:rPr lang="es-PE" dirty="0"/>
              <a:t>Promoción de la transparencia: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2882457-A516-1677-3CAB-40951CCA9641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272050" y="1980288"/>
            <a:ext cx="5698958" cy="3240572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indent="0" algn="just">
              <a:buNone/>
            </a:pPr>
            <a:r>
              <a:rPr lang="es-ES" dirty="0" smtClean="0"/>
              <a:t>Promueve la </a:t>
            </a:r>
            <a:r>
              <a:rPr lang="es-ES" dirty="0"/>
              <a:t>transparencia en la gestión de las finanzas públicas al establecer indicadores claros y </a:t>
            </a:r>
            <a:r>
              <a:rPr lang="es-ES" dirty="0" smtClean="0"/>
              <a:t>medibles, </a:t>
            </a:r>
            <a:r>
              <a:rPr lang="es-ES" dirty="0"/>
              <a:t>para evaluar el desempeño de los programas y proyectos destinados a combatir la desnutrición crónica </a:t>
            </a:r>
            <a:r>
              <a:rPr lang="es-ES" dirty="0" smtClean="0"/>
              <a:t>infantil</a:t>
            </a:r>
            <a:endParaRPr lang="es-PE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78359AF-E41E-9234-6390-8BD806CD4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523180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buSzPts val="2000"/>
              <a:buFont typeface="Arial"/>
            </a:pPr>
            <a:r>
              <a:rPr lang="es-PE" sz="2800" b="1" kern="120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Definición y relevancia</a:t>
            </a:r>
          </a:p>
        </p:txBody>
      </p:sp>
    </p:spTree>
    <p:extLst>
      <p:ext uri="{BB962C8B-B14F-4D97-AF65-F5344CB8AC3E}">
        <p14:creationId xmlns:p14="http://schemas.microsoft.com/office/powerpoint/2010/main" val="292804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Imagen 54">
            <a:extLst>
              <a:ext uri="{FF2B5EF4-FFF2-40B4-BE49-F238E27FC236}">
                <a16:creationId xmlns:a16="http://schemas.microsoft.com/office/drawing/2014/main" id="{E65A0EF6-0598-634F-93B8-8EA60B575C8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grpSp>
        <p:nvGrpSpPr>
          <p:cNvPr id="56" name="Grupo 55">
            <a:extLst>
              <a:ext uri="{FF2B5EF4-FFF2-40B4-BE49-F238E27FC236}">
                <a16:creationId xmlns:a16="http://schemas.microsoft.com/office/drawing/2014/main" id="{2B3DD524-C9E3-1D4D-FE2A-FE548B05CC2E}"/>
              </a:ext>
            </a:extLst>
          </p:cNvPr>
          <p:cNvGrpSpPr/>
          <p:nvPr/>
        </p:nvGrpSpPr>
        <p:grpSpPr>
          <a:xfrm>
            <a:off x="8020879" y="6124883"/>
            <a:ext cx="4056820" cy="657192"/>
            <a:chOff x="8020879" y="6124883"/>
            <a:chExt cx="4056820" cy="657192"/>
          </a:xfrm>
        </p:grpSpPr>
        <p:pic>
          <p:nvPicPr>
            <p:cNvPr id="57" name="Imagen 56">
              <a:extLst>
                <a:ext uri="{FF2B5EF4-FFF2-40B4-BE49-F238E27FC236}">
                  <a16:creationId xmlns:a16="http://schemas.microsoft.com/office/drawing/2014/main" id="{82F2F73F-E448-8A4E-9134-38EC3903F3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" r="44165" b="-8208"/>
            <a:stretch/>
          </p:blipFill>
          <p:spPr>
            <a:xfrm>
              <a:off x="8020879" y="6124883"/>
              <a:ext cx="2201300" cy="575720"/>
            </a:xfrm>
            <a:prstGeom prst="rect">
              <a:avLst/>
            </a:prstGeom>
          </p:spPr>
        </p:pic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69B1B45C-AAD1-AB7B-DE88-05930B692AE8}"/>
                </a:ext>
              </a:extLst>
            </p:cNvPr>
            <p:cNvSpPr txBox="1"/>
            <p:nvPr/>
          </p:nvSpPr>
          <p:spPr>
            <a:xfrm>
              <a:off x="10222178" y="6204994"/>
              <a:ext cx="1855521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C" sz="1050" dirty="0">
                  <a:solidFill>
                    <a:srgbClr val="382D6F"/>
                  </a:solidFill>
                  <a:latin typeface="Barlow Condensed Medium" pitchFamily="2" charset="77"/>
                </a:rPr>
                <a:t>Secretaría Técnica Ecuador </a:t>
              </a:r>
              <a:r>
                <a:rPr lang="es-EC" sz="1050" dirty="0" smtClean="0">
                  <a:solidFill>
                    <a:srgbClr val="382D6F"/>
                  </a:solidFill>
                  <a:latin typeface="Barlow Condensed Medium" pitchFamily="2" charset="77"/>
                </a:rPr>
                <a:t>Crece Sin </a:t>
              </a:r>
              <a:r>
                <a:rPr lang="es-EC" sz="1050" dirty="0">
                  <a:solidFill>
                    <a:srgbClr val="382D6F"/>
                  </a:solidFill>
                  <a:latin typeface="Barlow Condensed Medium" pitchFamily="2" charset="77"/>
                </a:rPr>
                <a:t>Desnutrición Infantil</a:t>
              </a:r>
            </a:p>
          </p:txBody>
        </p:sp>
      </p:grpSp>
      <p:sp>
        <p:nvSpPr>
          <p:cNvPr id="111" name="Forma libre: forma 110">
            <a:extLst>
              <a:ext uri="{FF2B5EF4-FFF2-40B4-BE49-F238E27FC236}">
                <a16:creationId xmlns:a16="http://schemas.microsoft.com/office/drawing/2014/main" id="{FCF3ADAF-F618-C2FE-6E3F-AFB9524A12E9}"/>
              </a:ext>
            </a:extLst>
          </p:cNvPr>
          <p:cNvSpPr/>
          <p:nvPr/>
        </p:nvSpPr>
        <p:spPr>
          <a:xfrm rot="12749414" flipV="1">
            <a:off x="8307947" y="2798801"/>
            <a:ext cx="865083" cy="928557"/>
          </a:xfrm>
          <a:custGeom>
            <a:avLst/>
            <a:gdLst>
              <a:gd name="connsiteX0" fmla="*/ 463662 w 865083"/>
              <a:gd name="connsiteY0" fmla="*/ 260329 h 928557"/>
              <a:gd name="connsiteX1" fmla="*/ 409899 w 865083"/>
              <a:gd name="connsiteY1" fmla="*/ 297889 h 928557"/>
              <a:gd name="connsiteX2" fmla="*/ 137781 w 865083"/>
              <a:gd name="connsiteY2" fmla="*/ 594867 h 928557"/>
              <a:gd name="connsiteX3" fmla="*/ 409899 w 865083"/>
              <a:gd name="connsiteY3" fmla="*/ 297889 h 928557"/>
              <a:gd name="connsiteX4" fmla="*/ 764234 w 865083"/>
              <a:gd name="connsiteY4" fmla="*/ 114657 h 928557"/>
              <a:gd name="connsiteX5" fmla="*/ 754170 w 865083"/>
              <a:gd name="connsiteY5" fmla="*/ 117399 h 928557"/>
              <a:gd name="connsiteX6" fmla="*/ 595051 w 865083"/>
              <a:gd name="connsiteY6" fmla="*/ 184251 h 928557"/>
              <a:gd name="connsiteX7" fmla="*/ 754170 w 865083"/>
              <a:gd name="connsiteY7" fmla="*/ 117399 h 928557"/>
              <a:gd name="connsiteX8" fmla="*/ 756678 w 865083"/>
              <a:gd name="connsiteY8" fmla="*/ 0 h 928557"/>
              <a:gd name="connsiteX9" fmla="*/ 685421 w 865083"/>
              <a:gd name="connsiteY9" fmla="*/ 28563 h 928557"/>
              <a:gd name="connsiteX10" fmla="*/ 136563 w 865083"/>
              <a:gd name="connsiteY10" fmla="*/ 508561 h 928557"/>
              <a:gd name="connsiteX11" fmla="*/ 21670 w 865083"/>
              <a:gd name="connsiteY11" fmla="*/ 734402 h 928557"/>
              <a:gd name="connsiteX12" fmla="*/ 0 w 865083"/>
              <a:gd name="connsiteY12" fmla="*/ 798687 h 928557"/>
              <a:gd name="connsiteX13" fmla="*/ 30940 w 865083"/>
              <a:gd name="connsiteY13" fmla="*/ 808844 h 928557"/>
              <a:gd name="connsiteX14" fmla="*/ 30940 w 865083"/>
              <a:gd name="connsiteY14" fmla="*/ 808844 h 928557"/>
              <a:gd name="connsiteX15" fmla="*/ 395610 w 865083"/>
              <a:gd name="connsiteY15" fmla="*/ 928557 h 928557"/>
              <a:gd name="connsiteX16" fmla="*/ 409133 w 865083"/>
              <a:gd name="connsiteY16" fmla="*/ 882096 h 928557"/>
              <a:gd name="connsiteX17" fmla="*/ 443715 w 865083"/>
              <a:gd name="connsiteY17" fmla="*/ 805607 h 928557"/>
              <a:gd name="connsiteX18" fmla="*/ 483913 w 865083"/>
              <a:gd name="connsiteY18" fmla="*/ 735339 h 928557"/>
              <a:gd name="connsiteX19" fmla="*/ 501269 w 865083"/>
              <a:gd name="connsiteY19" fmla="*/ 775195 h 928557"/>
              <a:gd name="connsiteX20" fmla="*/ 547622 w 865083"/>
              <a:gd name="connsiteY20" fmla="*/ 819800 h 928557"/>
              <a:gd name="connsiteX21" fmla="*/ 771250 w 865083"/>
              <a:gd name="connsiteY21" fmla="*/ 770231 h 928557"/>
              <a:gd name="connsiteX22" fmla="*/ 721589 w 865083"/>
              <a:gd name="connsiteY22" fmla="*/ 546623 h 928557"/>
              <a:gd name="connsiteX23" fmla="*/ 668458 w 865083"/>
              <a:gd name="connsiteY23" fmla="*/ 526142 h 928557"/>
              <a:gd name="connsiteX24" fmla="*/ 746555 w 865083"/>
              <a:gd name="connsiteY24" fmla="*/ 466883 h 928557"/>
              <a:gd name="connsiteX25" fmla="*/ 850879 w 865083"/>
              <a:gd name="connsiteY25" fmla="*/ 408737 h 928557"/>
              <a:gd name="connsiteX26" fmla="*/ 865083 w 865083"/>
              <a:gd name="connsiteY26" fmla="*/ 403646 h 928557"/>
              <a:gd name="connsiteX27" fmla="*/ 785886 w 865083"/>
              <a:gd name="connsiteY27" fmla="*/ 108757 h 928557"/>
              <a:gd name="connsiteX28" fmla="*/ 785886 w 865083"/>
              <a:gd name="connsiteY28" fmla="*/ 108757 h 928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65083" h="928557">
                <a:moveTo>
                  <a:pt x="463662" y="260329"/>
                </a:moveTo>
                <a:lnTo>
                  <a:pt x="409899" y="297889"/>
                </a:lnTo>
                <a:cubicBezTo>
                  <a:pt x="305261" y="377891"/>
                  <a:pt x="212647" y="477306"/>
                  <a:pt x="137781" y="594867"/>
                </a:cubicBezTo>
                <a:cubicBezTo>
                  <a:pt x="212648" y="477306"/>
                  <a:pt x="305261" y="377891"/>
                  <a:pt x="409899" y="297889"/>
                </a:cubicBezTo>
                <a:close/>
                <a:moveTo>
                  <a:pt x="764234" y="114657"/>
                </a:moveTo>
                <a:lnTo>
                  <a:pt x="754170" y="117399"/>
                </a:lnTo>
                <a:lnTo>
                  <a:pt x="595051" y="184251"/>
                </a:lnTo>
                <a:lnTo>
                  <a:pt x="754170" y="117399"/>
                </a:lnTo>
                <a:close/>
                <a:moveTo>
                  <a:pt x="756678" y="0"/>
                </a:moveTo>
                <a:lnTo>
                  <a:pt x="685421" y="28563"/>
                </a:lnTo>
                <a:cubicBezTo>
                  <a:pt x="468902" y="127471"/>
                  <a:pt x="275784" y="289946"/>
                  <a:pt x="136563" y="508561"/>
                </a:cubicBezTo>
                <a:cubicBezTo>
                  <a:pt x="90156" y="581433"/>
                  <a:pt x="51935" y="657093"/>
                  <a:pt x="21670" y="734402"/>
                </a:cubicBezTo>
                <a:lnTo>
                  <a:pt x="0" y="798687"/>
                </a:lnTo>
                <a:lnTo>
                  <a:pt x="30940" y="808844"/>
                </a:lnTo>
                <a:lnTo>
                  <a:pt x="30940" y="808844"/>
                </a:lnTo>
                <a:lnTo>
                  <a:pt x="395610" y="928557"/>
                </a:lnTo>
                <a:lnTo>
                  <a:pt x="409133" y="882096"/>
                </a:lnTo>
                <a:cubicBezTo>
                  <a:pt x="419346" y="856306"/>
                  <a:pt x="430868" y="830779"/>
                  <a:pt x="443715" y="805607"/>
                </a:cubicBezTo>
                <a:lnTo>
                  <a:pt x="483913" y="735339"/>
                </a:lnTo>
                <a:lnTo>
                  <a:pt x="501269" y="775195"/>
                </a:lnTo>
                <a:cubicBezTo>
                  <a:pt x="513215" y="792517"/>
                  <a:pt x="528755" y="807785"/>
                  <a:pt x="547622" y="819800"/>
                </a:cubicBezTo>
                <a:cubicBezTo>
                  <a:pt x="623088" y="867860"/>
                  <a:pt x="723210" y="845667"/>
                  <a:pt x="771250" y="770231"/>
                </a:cubicBezTo>
                <a:cubicBezTo>
                  <a:pt x="819290" y="694795"/>
                  <a:pt x="797056" y="594683"/>
                  <a:pt x="721589" y="546623"/>
                </a:cubicBezTo>
                <a:lnTo>
                  <a:pt x="668458" y="526142"/>
                </a:lnTo>
                <a:lnTo>
                  <a:pt x="746555" y="466883"/>
                </a:lnTo>
                <a:cubicBezTo>
                  <a:pt x="780181" y="444922"/>
                  <a:pt x="815061" y="425514"/>
                  <a:pt x="850879" y="408737"/>
                </a:cubicBezTo>
                <a:lnTo>
                  <a:pt x="865083" y="403646"/>
                </a:lnTo>
                <a:lnTo>
                  <a:pt x="785886" y="108757"/>
                </a:lnTo>
                <a:lnTo>
                  <a:pt x="785886" y="108757"/>
                </a:lnTo>
                <a:close/>
              </a:path>
            </a:pathLst>
          </a:custGeom>
          <a:gradFill>
            <a:gsLst>
              <a:gs pos="100000">
                <a:srgbClr val="00B0F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ln w="635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112" name="Forma libre: forma 111">
            <a:extLst>
              <a:ext uri="{FF2B5EF4-FFF2-40B4-BE49-F238E27FC236}">
                <a16:creationId xmlns:a16="http://schemas.microsoft.com/office/drawing/2014/main" id="{6C64E8BC-0E00-5B42-12A6-C15459A8165A}"/>
              </a:ext>
            </a:extLst>
          </p:cNvPr>
          <p:cNvSpPr/>
          <p:nvPr/>
        </p:nvSpPr>
        <p:spPr>
          <a:xfrm rot="12749414" flipV="1">
            <a:off x="7629394" y="2267127"/>
            <a:ext cx="942061" cy="659387"/>
          </a:xfrm>
          <a:custGeom>
            <a:avLst/>
            <a:gdLst>
              <a:gd name="connsiteX0" fmla="*/ 850811 w 942061"/>
              <a:gd name="connsiteY0" fmla="*/ 313420 h 659387"/>
              <a:gd name="connsiteX1" fmla="*/ 768592 w 942061"/>
              <a:gd name="connsiteY1" fmla="*/ 266714 h 659387"/>
              <a:gd name="connsiteX2" fmla="*/ 110801 w 942061"/>
              <a:gd name="connsiteY2" fmla="*/ 153074 h 659387"/>
              <a:gd name="connsiteX3" fmla="*/ 31557 w 942061"/>
              <a:gd name="connsiteY3" fmla="*/ 166728 h 659387"/>
              <a:gd name="connsiteX4" fmla="*/ 107811 w 942061"/>
              <a:gd name="connsiteY4" fmla="*/ 450660 h 659387"/>
              <a:gd name="connsiteX5" fmla="*/ 139132 w 942061"/>
              <a:gd name="connsiteY5" fmla="*/ 439433 h 659387"/>
              <a:gd name="connsiteX6" fmla="*/ 272917 w 942061"/>
              <a:gd name="connsiteY6" fmla="*/ 417084 h 659387"/>
              <a:gd name="connsiteX7" fmla="*/ 294117 w 942061"/>
              <a:gd name="connsiteY7" fmla="*/ 417206 h 659387"/>
              <a:gd name="connsiteX8" fmla="*/ 273622 w 942061"/>
              <a:gd name="connsiteY8" fmla="*/ 470400 h 659387"/>
              <a:gd name="connsiteX9" fmla="*/ 346402 w 942061"/>
              <a:gd name="connsiteY9" fmla="*/ 634003 h 659387"/>
              <a:gd name="connsiteX10" fmla="*/ 570030 w 942061"/>
              <a:gd name="connsiteY10" fmla="*/ 584433 h 659387"/>
              <a:gd name="connsiteX11" fmla="*/ 591514 w 942061"/>
              <a:gd name="connsiteY11" fmla="*/ 462363 h 659387"/>
              <a:gd name="connsiteX12" fmla="*/ 591241 w 942061"/>
              <a:gd name="connsiteY12" fmla="*/ 461736 h 659387"/>
              <a:gd name="connsiteX13" fmla="*/ 669722 w 942061"/>
              <a:gd name="connsiteY13" fmla="*/ 491858 h 659387"/>
              <a:gd name="connsiteX14" fmla="*/ 719355 w 942061"/>
              <a:gd name="connsiteY14" fmla="*/ 519841 h 659387"/>
              <a:gd name="connsiteX15" fmla="*/ 942061 w 942061"/>
              <a:gd name="connsiteY15" fmla="*/ 170129 h 659387"/>
              <a:gd name="connsiteX16" fmla="*/ 855511 w 942061"/>
              <a:gd name="connsiteY16" fmla="*/ 121205 h 659387"/>
              <a:gd name="connsiteX17" fmla="*/ 49332 w 942061"/>
              <a:gd name="connsiteY17" fmla="*/ 34698 h 659387"/>
              <a:gd name="connsiteX18" fmla="*/ 0 w 942061"/>
              <a:gd name="connsiteY18" fmla="*/ 49230 h 659387"/>
              <a:gd name="connsiteX19" fmla="*/ 31556 w 942061"/>
              <a:gd name="connsiteY19" fmla="*/ 166727 h 659387"/>
              <a:gd name="connsiteX20" fmla="*/ 110800 w 942061"/>
              <a:gd name="connsiteY20" fmla="*/ 153073 h 659387"/>
              <a:gd name="connsiteX21" fmla="*/ 768591 w 942061"/>
              <a:gd name="connsiteY21" fmla="*/ 266713 h 659387"/>
              <a:gd name="connsiteX22" fmla="*/ 850810 w 942061"/>
              <a:gd name="connsiteY22" fmla="*/ 313419 h 659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42061" h="659387">
                <a:moveTo>
                  <a:pt x="850811" y="313420"/>
                </a:moveTo>
                <a:lnTo>
                  <a:pt x="768592" y="266714"/>
                </a:lnTo>
                <a:cubicBezTo>
                  <a:pt x="559624" y="161653"/>
                  <a:pt x="330752" y="125905"/>
                  <a:pt x="110801" y="153074"/>
                </a:cubicBezTo>
                <a:lnTo>
                  <a:pt x="31557" y="166728"/>
                </a:lnTo>
                <a:lnTo>
                  <a:pt x="107811" y="450660"/>
                </a:lnTo>
                <a:lnTo>
                  <a:pt x="139132" y="439433"/>
                </a:lnTo>
                <a:cubicBezTo>
                  <a:pt x="183187" y="428213"/>
                  <a:pt x="227949" y="420721"/>
                  <a:pt x="272917" y="417084"/>
                </a:cubicBezTo>
                <a:lnTo>
                  <a:pt x="294117" y="417206"/>
                </a:lnTo>
                <a:lnTo>
                  <a:pt x="273622" y="470400"/>
                </a:lnTo>
                <a:cubicBezTo>
                  <a:pt x="263145" y="532634"/>
                  <a:pt x="289802" y="597958"/>
                  <a:pt x="346402" y="634003"/>
                </a:cubicBezTo>
                <a:cubicBezTo>
                  <a:pt x="421868" y="682062"/>
                  <a:pt x="521990" y="659869"/>
                  <a:pt x="570030" y="584433"/>
                </a:cubicBezTo>
                <a:cubicBezTo>
                  <a:pt x="594050" y="546715"/>
                  <a:pt x="600501" y="502828"/>
                  <a:pt x="591514" y="462363"/>
                </a:cubicBezTo>
                <a:lnTo>
                  <a:pt x="591241" y="461736"/>
                </a:lnTo>
                <a:lnTo>
                  <a:pt x="669722" y="491858"/>
                </a:lnTo>
                <a:lnTo>
                  <a:pt x="719355" y="519841"/>
                </a:lnTo>
                <a:close/>
                <a:moveTo>
                  <a:pt x="942061" y="170129"/>
                </a:moveTo>
                <a:lnTo>
                  <a:pt x="855511" y="121205"/>
                </a:lnTo>
                <a:cubicBezTo>
                  <a:pt x="601054" y="-5385"/>
                  <a:pt x="316185" y="-30289"/>
                  <a:pt x="49332" y="34698"/>
                </a:cubicBezTo>
                <a:lnTo>
                  <a:pt x="0" y="49230"/>
                </a:lnTo>
                <a:lnTo>
                  <a:pt x="31556" y="166727"/>
                </a:lnTo>
                <a:lnTo>
                  <a:pt x="110800" y="153073"/>
                </a:lnTo>
                <a:cubicBezTo>
                  <a:pt x="330751" y="125904"/>
                  <a:pt x="559623" y="161652"/>
                  <a:pt x="768591" y="266713"/>
                </a:cubicBezTo>
                <a:lnTo>
                  <a:pt x="850810" y="313419"/>
                </a:lnTo>
                <a:close/>
              </a:path>
            </a:pathLst>
          </a:custGeom>
          <a:gradFill>
            <a:gsLst>
              <a:gs pos="91000">
                <a:srgbClr val="00B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200000" scaled="0"/>
          </a:gradFill>
          <a:ln w="635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113" name="Forma libre: forma 112">
            <a:extLst>
              <a:ext uri="{FF2B5EF4-FFF2-40B4-BE49-F238E27FC236}">
                <a16:creationId xmlns:a16="http://schemas.microsoft.com/office/drawing/2014/main" id="{758746D1-0F33-BDDA-137D-9D44A844A7CC}"/>
              </a:ext>
            </a:extLst>
          </p:cNvPr>
          <p:cNvSpPr/>
          <p:nvPr/>
        </p:nvSpPr>
        <p:spPr>
          <a:xfrm rot="12749414" flipV="1">
            <a:off x="6960499" y="2069335"/>
            <a:ext cx="704066" cy="985733"/>
          </a:xfrm>
          <a:custGeom>
            <a:avLst/>
            <a:gdLst>
              <a:gd name="connsiteX0" fmla="*/ 546586 w 704066"/>
              <a:gd name="connsiteY0" fmla="*/ 710591 h 985733"/>
              <a:gd name="connsiteX1" fmla="*/ 546586 w 704066"/>
              <a:gd name="connsiteY1" fmla="*/ 710591 h 985733"/>
              <a:gd name="connsiteX2" fmla="*/ 548734 w 704066"/>
              <a:gd name="connsiteY2" fmla="*/ 718474 h 985733"/>
              <a:gd name="connsiteX3" fmla="*/ 151097 w 704066"/>
              <a:gd name="connsiteY3" fmla="*/ 152420 h 985733"/>
              <a:gd name="connsiteX4" fmla="*/ 165412 w 704066"/>
              <a:gd name="connsiteY4" fmla="*/ 162586 h 985733"/>
              <a:gd name="connsiteX5" fmla="*/ 507348 w 704066"/>
              <a:gd name="connsiteY5" fmla="*/ 606867 h 985733"/>
              <a:gd name="connsiteX6" fmla="*/ 536806 w 704066"/>
              <a:gd name="connsiteY6" fmla="*/ 684737 h 985733"/>
              <a:gd name="connsiteX7" fmla="*/ 507348 w 704066"/>
              <a:gd name="connsiteY7" fmla="*/ 606867 h 985733"/>
              <a:gd name="connsiteX8" fmla="*/ 165412 w 704066"/>
              <a:gd name="connsiteY8" fmla="*/ 162586 h 985733"/>
              <a:gd name="connsiteX9" fmla="*/ 229269 w 704066"/>
              <a:gd name="connsiteY9" fmla="*/ 0 h 985733"/>
              <a:gd name="connsiteX10" fmla="*/ 138088 w 704066"/>
              <a:gd name="connsiteY10" fmla="*/ 143181 h 985733"/>
              <a:gd name="connsiteX11" fmla="*/ 6288 w 704066"/>
              <a:gd name="connsiteY11" fmla="*/ 350143 h 985733"/>
              <a:gd name="connsiteX12" fmla="*/ 62264 w 704066"/>
              <a:gd name="connsiteY12" fmla="*/ 400040 h 985733"/>
              <a:gd name="connsiteX13" fmla="*/ 160592 w 704066"/>
              <a:gd name="connsiteY13" fmla="*/ 520470 h 985733"/>
              <a:gd name="connsiteX14" fmla="*/ 173949 w 704066"/>
              <a:gd name="connsiteY14" fmla="*/ 546126 h 985733"/>
              <a:gd name="connsiteX15" fmla="*/ 126886 w 704066"/>
              <a:gd name="connsiteY15" fmla="*/ 547348 h 985733"/>
              <a:gd name="connsiteX16" fmla="*/ 25357 w 704066"/>
              <a:gd name="connsiteY16" fmla="*/ 618444 h 985733"/>
              <a:gd name="connsiteX17" fmla="*/ 75017 w 704066"/>
              <a:gd name="connsiteY17" fmla="*/ 842052 h 985733"/>
              <a:gd name="connsiteX18" fmla="*/ 254049 w 704066"/>
              <a:gd name="connsiteY18" fmla="*/ 838810 h 985733"/>
              <a:gd name="connsiteX19" fmla="*/ 276037 w 704066"/>
              <a:gd name="connsiteY19" fmla="*/ 815968 h 985733"/>
              <a:gd name="connsiteX20" fmla="*/ 289590 w 704066"/>
              <a:gd name="connsiteY20" fmla="*/ 962082 h 985733"/>
              <a:gd name="connsiteX21" fmla="*/ 287328 w 704066"/>
              <a:gd name="connsiteY21" fmla="*/ 985732 h 985733"/>
              <a:gd name="connsiteX22" fmla="*/ 598943 w 704066"/>
              <a:gd name="connsiteY22" fmla="*/ 985732 h 985733"/>
              <a:gd name="connsiteX23" fmla="*/ 598943 w 704066"/>
              <a:gd name="connsiteY23" fmla="*/ 985733 h 985733"/>
              <a:gd name="connsiteX24" fmla="*/ 702713 w 704066"/>
              <a:gd name="connsiteY24" fmla="*/ 985733 h 985733"/>
              <a:gd name="connsiteX25" fmla="*/ 704066 w 704066"/>
              <a:gd name="connsiteY25" fmla="*/ 951228 h 985733"/>
              <a:gd name="connsiteX26" fmla="*/ 260505 w 704066"/>
              <a:gd name="connsiteY26" fmla="*/ 22283 h 98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04066" h="985733">
                <a:moveTo>
                  <a:pt x="546586" y="710591"/>
                </a:moveTo>
                <a:lnTo>
                  <a:pt x="546586" y="710591"/>
                </a:lnTo>
                <a:lnTo>
                  <a:pt x="548734" y="718474"/>
                </a:lnTo>
                <a:close/>
                <a:moveTo>
                  <a:pt x="151097" y="152420"/>
                </a:moveTo>
                <a:lnTo>
                  <a:pt x="165412" y="162586"/>
                </a:lnTo>
                <a:cubicBezTo>
                  <a:pt x="318396" y="283358"/>
                  <a:pt x="433608" y="437012"/>
                  <a:pt x="507348" y="606867"/>
                </a:cubicBezTo>
                <a:lnTo>
                  <a:pt x="536806" y="684737"/>
                </a:lnTo>
                <a:lnTo>
                  <a:pt x="507348" y="606867"/>
                </a:lnTo>
                <a:cubicBezTo>
                  <a:pt x="433608" y="437012"/>
                  <a:pt x="318396" y="283358"/>
                  <a:pt x="165412" y="162586"/>
                </a:cubicBezTo>
                <a:close/>
                <a:moveTo>
                  <a:pt x="229269" y="0"/>
                </a:moveTo>
                <a:lnTo>
                  <a:pt x="138088" y="143181"/>
                </a:lnTo>
                <a:lnTo>
                  <a:pt x="6288" y="350143"/>
                </a:lnTo>
                <a:lnTo>
                  <a:pt x="62264" y="400040"/>
                </a:lnTo>
                <a:cubicBezTo>
                  <a:pt x="99460" y="436944"/>
                  <a:pt x="132284" y="477339"/>
                  <a:pt x="160592" y="520470"/>
                </a:cubicBezTo>
                <a:lnTo>
                  <a:pt x="173949" y="546126"/>
                </a:lnTo>
                <a:lnTo>
                  <a:pt x="126886" y="547348"/>
                </a:lnTo>
                <a:cubicBezTo>
                  <a:pt x="86417" y="556319"/>
                  <a:pt x="49377" y="580726"/>
                  <a:pt x="25357" y="618444"/>
                </a:cubicBezTo>
                <a:cubicBezTo>
                  <a:pt x="-22683" y="693880"/>
                  <a:pt x="-449" y="793992"/>
                  <a:pt x="75017" y="842052"/>
                </a:cubicBezTo>
                <a:cubicBezTo>
                  <a:pt x="131617" y="878096"/>
                  <a:pt x="202085" y="874624"/>
                  <a:pt x="254049" y="838810"/>
                </a:cubicBezTo>
                <a:lnTo>
                  <a:pt x="276037" y="815968"/>
                </a:lnTo>
                <a:lnTo>
                  <a:pt x="289590" y="962082"/>
                </a:lnTo>
                <a:lnTo>
                  <a:pt x="287328" y="985732"/>
                </a:lnTo>
                <a:lnTo>
                  <a:pt x="598943" y="985732"/>
                </a:lnTo>
                <a:lnTo>
                  <a:pt x="598943" y="985733"/>
                </a:lnTo>
                <a:lnTo>
                  <a:pt x="702713" y="985733"/>
                </a:lnTo>
                <a:lnTo>
                  <a:pt x="704066" y="951228"/>
                </a:lnTo>
                <a:cubicBezTo>
                  <a:pt x="701148" y="594179"/>
                  <a:pt x="546356" y="249908"/>
                  <a:pt x="260505" y="22283"/>
                </a:cubicBezTo>
                <a:close/>
              </a:path>
            </a:pathLst>
          </a:custGeom>
          <a:gradFill>
            <a:gsLst>
              <a:gs pos="4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200000" scaled="0"/>
          </a:gradFill>
          <a:ln w="635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114" name="Forma libre: forma 113">
            <a:extLst>
              <a:ext uri="{FF2B5EF4-FFF2-40B4-BE49-F238E27FC236}">
                <a16:creationId xmlns:a16="http://schemas.microsoft.com/office/drawing/2014/main" id="{1D23B3F4-9DA1-89A0-07A3-54D021F76EE4}"/>
              </a:ext>
            </a:extLst>
          </p:cNvPr>
          <p:cNvSpPr/>
          <p:nvPr/>
        </p:nvSpPr>
        <p:spPr>
          <a:xfrm rot="12749414" flipV="1">
            <a:off x="6561123" y="3643992"/>
            <a:ext cx="790362" cy="675727"/>
          </a:xfrm>
          <a:custGeom>
            <a:avLst/>
            <a:gdLst>
              <a:gd name="connsiteX0" fmla="*/ 502015 w 790362"/>
              <a:gd name="connsiteY0" fmla="*/ 63235 h 675727"/>
              <a:gd name="connsiteX1" fmla="*/ 429694 w 790362"/>
              <a:gd name="connsiteY1" fmla="*/ 126651 h 675727"/>
              <a:gd name="connsiteX2" fmla="*/ 416210 w 790362"/>
              <a:gd name="connsiteY2" fmla="*/ 134588 h 675727"/>
              <a:gd name="connsiteX3" fmla="*/ 416008 w 790362"/>
              <a:gd name="connsiteY3" fmla="*/ 126922 h 675727"/>
              <a:gd name="connsiteX4" fmla="*/ 344863 w 790362"/>
              <a:gd name="connsiteY4" fmla="*/ 25384 h 675727"/>
              <a:gd name="connsiteX5" fmla="*/ 121235 w 790362"/>
              <a:gd name="connsiteY5" fmla="*/ 74954 h 675727"/>
              <a:gd name="connsiteX6" fmla="*/ 124543 w 790362"/>
              <a:gd name="connsiteY6" fmla="*/ 253956 h 675727"/>
              <a:gd name="connsiteX7" fmla="*/ 133173 w 790362"/>
              <a:gd name="connsiteY7" fmla="*/ 262261 h 675727"/>
              <a:gd name="connsiteX8" fmla="*/ 11986 w 790362"/>
              <a:gd name="connsiteY8" fmla="*/ 281003 h 675727"/>
              <a:gd name="connsiteX9" fmla="*/ 0 w 790362"/>
              <a:gd name="connsiteY9" fmla="*/ 675727 h 675727"/>
              <a:gd name="connsiteX10" fmla="*/ 95467 w 790362"/>
              <a:gd name="connsiteY10" fmla="*/ 668552 h 675727"/>
              <a:gd name="connsiteX11" fmla="*/ 783106 w 790362"/>
              <a:gd name="connsiteY11" fmla="*/ 326701 h 675727"/>
              <a:gd name="connsiteX12" fmla="*/ 790362 w 790362"/>
              <a:gd name="connsiteY12" fmla="*/ 318404 h 675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0362" h="675727">
                <a:moveTo>
                  <a:pt x="502015" y="63235"/>
                </a:moveTo>
                <a:lnTo>
                  <a:pt x="429694" y="126651"/>
                </a:lnTo>
                <a:lnTo>
                  <a:pt x="416210" y="134588"/>
                </a:lnTo>
                <a:lnTo>
                  <a:pt x="416008" y="126922"/>
                </a:lnTo>
                <a:cubicBezTo>
                  <a:pt x="407021" y="86457"/>
                  <a:pt x="382596" y="49414"/>
                  <a:pt x="344863" y="25384"/>
                </a:cubicBezTo>
                <a:cubicBezTo>
                  <a:pt x="269396" y="-22675"/>
                  <a:pt x="169275" y="-482"/>
                  <a:pt x="121235" y="74954"/>
                </a:cubicBezTo>
                <a:cubicBezTo>
                  <a:pt x="85205" y="131531"/>
                  <a:pt x="88704" y="201988"/>
                  <a:pt x="124543" y="253956"/>
                </a:cubicBezTo>
                <a:lnTo>
                  <a:pt x="133173" y="262261"/>
                </a:lnTo>
                <a:lnTo>
                  <a:pt x="11986" y="281003"/>
                </a:lnTo>
                <a:lnTo>
                  <a:pt x="0" y="675727"/>
                </a:lnTo>
                <a:lnTo>
                  <a:pt x="95467" y="668552"/>
                </a:lnTo>
                <a:cubicBezTo>
                  <a:pt x="352076" y="636855"/>
                  <a:pt x="596546" y="519519"/>
                  <a:pt x="783106" y="326701"/>
                </a:cubicBezTo>
                <a:lnTo>
                  <a:pt x="790362" y="318404"/>
                </a:lnTo>
                <a:close/>
              </a:path>
            </a:pathLst>
          </a:custGeom>
          <a:gradFill>
            <a:gsLst>
              <a:gs pos="99000">
                <a:srgbClr val="E10342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ln w="635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115" name="Forma libre: forma 114">
            <a:extLst>
              <a:ext uri="{FF2B5EF4-FFF2-40B4-BE49-F238E27FC236}">
                <a16:creationId xmlns:a16="http://schemas.microsoft.com/office/drawing/2014/main" id="{A402BC36-34CD-A864-3F17-484B8644BEDC}"/>
              </a:ext>
            </a:extLst>
          </p:cNvPr>
          <p:cNvSpPr/>
          <p:nvPr/>
        </p:nvSpPr>
        <p:spPr>
          <a:xfrm rot="12749414" flipV="1">
            <a:off x="8110891" y="3665408"/>
            <a:ext cx="627463" cy="789544"/>
          </a:xfrm>
          <a:custGeom>
            <a:avLst/>
            <a:gdLst>
              <a:gd name="connsiteX0" fmla="*/ 408344 w 627463"/>
              <a:gd name="connsiteY0" fmla="*/ 120797 h 789544"/>
              <a:gd name="connsiteX1" fmla="*/ 40371 w 627463"/>
              <a:gd name="connsiteY1" fmla="*/ 0 h 789544"/>
              <a:gd name="connsiteX2" fmla="*/ 40182 w 627463"/>
              <a:gd name="connsiteY2" fmla="*/ 577 h 789544"/>
              <a:gd name="connsiteX3" fmla="*/ 95878 w 627463"/>
              <a:gd name="connsiteY3" fmla="*/ 763468 h 789544"/>
              <a:gd name="connsiteX4" fmla="*/ 108726 w 627463"/>
              <a:gd name="connsiteY4" fmla="*/ 789544 h 789544"/>
              <a:gd name="connsiteX5" fmla="*/ 459183 w 627463"/>
              <a:gd name="connsiteY5" fmla="*/ 611067 h 789544"/>
              <a:gd name="connsiteX6" fmla="*/ 448903 w 627463"/>
              <a:gd name="connsiteY6" fmla="*/ 591319 h 789544"/>
              <a:gd name="connsiteX7" fmla="*/ 421732 w 627463"/>
              <a:gd name="connsiteY7" fmla="*/ 505725 h 789544"/>
              <a:gd name="connsiteX8" fmla="*/ 438501 w 627463"/>
              <a:gd name="connsiteY8" fmla="*/ 512189 h 789544"/>
              <a:gd name="connsiteX9" fmla="*/ 602106 w 627463"/>
              <a:gd name="connsiteY9" fmla="*/ 439482 h 789544"/>
              <a:gd name="connsiteX10" fmla="*/ 552445 w 627463"/>
              <a:gd name="connsiteY10" fmla="*/ 215874 h 789544"/>
              <a:gd name="connsiteX11" fmla="*/ 430346 w 627463"/>
              <a:gd name="connsiteY11" fmla="*/ 194348 h 789544"/>
              <a:gd name="connsiteX12" fmla="*/ 396644 w 627463"/>
              <a:gd name="connsiteY12" fmla="*/ 209009 h 789544"/>
              <a:gd name="connsiteX13" fmla="*/ 406337 w 627463"/>
              <a:gd name="connsiteY13" fmla="*/ 127694 h 78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7463" h="789544">
                <a:moveTo>
                  <a:pt x="408344" y="120797"/>
                </a:moveTo>
                <a:lnTo>
                  <a:pt x="40371" y="0"/>
                </a:lnTo>
                <a:lnTo>
                  <a:pt x="40182" y="577"/>
                </a:lnTo>
                <a:cubicBezTo>
                  <a:pt x="-29308" y="256117"/>
                  <a:pt x="-7358" y="525670"/>
                  <a:pt x="95878" y="763468"/>
                </a:cubicBezTo>
                <a:lnTo>
                  <a:pt x="108726" y="789544"/>
                </a:lnTo>
                <a:lnTo>
                  <a:pt x="459183" y="611067"/>
                </a:lnTo>
                <a:lnTo>
                  <a:pt x="448903" y="591319"/>
                </a:lnTo>
                <a:lnTo>
                  <a:pt x="421732" y="505725"/>
                </a:lnTo>
                <a:lnTo>
                  <a:pt x="438501" y="512189"/>
                </a:lnTo>
                <a:cubicBezTo>
                  <a:pt x="500750" y="522687"/>
                  <a:pt x="566076" y="496059"/>
                  <a:pt x="602106" y="439482"/>
                </a:cubicBezTo>
                <a:cubicBezTo>
                  <a:pt x="650146" y="364046"/>
                  <a:pt x="627912" y="263933"/>
                  <a:pt x="552445" y="215874"/>
                </a:cubicBezTo>
                <a:cubicBezTo>
                  <a:pt x="514712" y="191844"/>
                  <a:pt x="470815" y="185378"/>
                  <a:pt x="430346" y="194348"/>
                </a:cubicBezTo>
                <a:lnTo>
                  <a:pt x="396644" y="209009"/>
                </a:lnTo>
                <a:lnTo>
                  <a:pt x="406337" y="12769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0"/>
          </a:gradFill>
          <a:ln w="635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116" name="Forma libre: forma 115">
            <a:extLst>
              <a:ext uri="{FF2B5EF4-FFF2-40B4-BE49-F238E27FC236}">
                <a16:creationId xmlns:a16="http://schemas.microsoft.com/office/drawing/2014/main" id="{F19CA107-0345-702B-5F3E-0D2CA51395FB}"/>
              </a:ext>
            </a:extLst>
          </p:cNvPr>
          <p:cNvSpPr/>
          <p:nvPr/>
        </p:nvSpPr>
        <p:spPr>
          <a:xfrm rot="12749414" flipV="1">
            <a:off x="7316484" y="4094560"/>
            <a:ext cx="944383" cy="747589"/>
          </a:xfrm>
          <a:custGeom>
            <a:avLst/>
            <a:gdLst>
              <a:gd name="connsiteX0" fmla="*/ 735968 w 944383"/>
              <a:gd name="connsiteY0" fmla="*/ 53329 h 747589"/>
              <a:gd name="connsiteX1" fmla="*/ 512340 w 944383"/>
              <a:gd name="connsiteY1" fmla="*/ 102898 h 747589"/>
              <a:gd name="connsiteX2" fmla="*/ 489221 w 944383"/>
              <a:gd name="connsiteY2" fmla="*/ 162904 h 747589"/>
              <a:gd name="connsiteX3" fmla="*/ 489357 w 944383"/>
              <a:gd name="connsiteY3" fmla="*/ 168097 h 747589"/>
              <a:gd name="connsiteX4" fmla="*/ 459770 w 944383"/>
              <a:gd name="connsiteY4" fmla="*/ 141722 h 747589"/>
              <a:gd name="connsiteX5" fmla="*/ 361441 w 944383"/>
              <a:gd name="connsiteY5" fmla="*/ 21292 h 747589"/>
              <a:gd name="connsiteX6" fmla="*/ 350357 w 944383"/>
              <a:gd name="connsiteY6" fmla="*/ 0 h 747589"/>
              <a:gd name="connsiteX7" fmla="*/ 0 w 944383"/>
              <a:gd name="connsiteY7" fmla="*/ 178425 h 747589"/>
              <a:gd name="connsiteX8" fmla="*/ 45338 w 944383"/>
              <a:gd name="connsiteY8" fmla="*/ 251582 h 747589"/>
              <a:gd name="connsiteX9" fmla="*/ 375410 w 944383"/>
              <a:gd name="connsiteY9" fmla="*/ 569264 h 747589"/>
              <a:gd name="connsiteX10" fmla="*/ 914036 w 944383"/>
              <a:gd name="connsiteY10" fmla="*/ 747200 h 747589"/>
              <a:gd name="connsiteX11" fmla="*/ 932403 w 944383"/>
              <a:gd name="connsiteY11" fmla="*/ 747589 h 747589"/>
              <a:gd name="connsiteX12" fmla="*/ 944383 w 944383"/>
              <a:gd name="connsiteY12" fmla="*/ 353052 h 747589"/>
              <a:gd name="connsiteX13" fmla="*/ 877871 w 944383"/>
              <a:gd name="connsiteY13" fmla="*/ 350170 h 747589"/>
              <a:gd name="connsiteX14" fmla="*/ 801806 w 944383"/>
              <a:gd name="connsiteY14" fmla="*/ 335093 h 747589"/>
              <a:gd name="connsiteX15" fmla="*/ 746203 w 944383"/>
              <a:gd name="connsiteY15" fmla="*/ 317894 h 747589"/>
              <a:gd name="connsiteX16" fmla="*/ 785629 w 944383"/>
              <a:gd name="connsiteY16" fmla="*/ 276937 h 747589"/>
              <a:gd name="connsiteX17" fmla="*/ 735968 w 944383"/>
              <a:gd name="connsiteY17" fmla="*/ 53329 h 747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44383" h="747589">
                <a:moveTo>
                  <a:pt x="735968" y="53329"/>
                </a:moveTo>
                <a:cubicBezTo>
                  <a:pt x="660502" y="5270"/>
                  <a:pt x="560380" y="27462"/>
                  <a:pt x="512340" y="102898"/>
                </a:cubicBezTo>
                <a:cubicBezTo>
                  <a:pt x="500330" y="121757"/>
                  <a:pt x="492712" y="142159"/>
                  <a:pt x="489221" y="162904"/>
                </a:cubicBezTo>
                <a:lnTo>
                  <a:pt x="489357" y="168097"/>
                </a:lnTo>
                <a:lnTo>
                  <a:pt x="459770" y="141722"/>
                </a:lnTo>
                <a:cubicBezTo>
                  <a:pt x="422574" y="104819"/>
                  <a:pt x="389750" y="64423"/>
                  <a:pt x="361441" y="21292"/>
                </a:cubicBezTo>
                <a:lnTo>
                  <a:pt x="350357" y="0"/>
                </a:lnTo>
                <a:lnTo>
                  <a:pt x="0" y="178425"/>
                </a:lnTo>
                <a:lnTo>
                  <a:pt x="45338" y="251582"/>
                </a:lnTo>
                <a:cubicBezTo>
                  <a:pt x="130399" y="374962"/>
                  <a:pt x="241054" y="483703"/>
                  <a:pt x="375410" y="569264"/>
                </a:cubicBezTo>
                <a:cubicBezTo>
                  <a:pt x="543355" y="676217"/>
                  <a:pt x="728457" y="734295"/>
                  <a:pt x="914036" y="747200"/>
                </a:cubicBezTo>
                <a:lnTo>
                  <a:pt x="932403" y="747589"/>
                </a:lnTo>
                <a:lnTo>
                  <a:pt x="944383" y="353052"/>
                </a:lnTo>
                <a:lnTo>
                  <a:pt x="877871" y="350170"/>
                </a:lnTo>
                <a:cubicBezTo>
                  <a:pt x="852343" y="346465"/>
                  <a:pt x="826957" y="341447"/>
                  <a:pt x="801806" y="335093"/>
                </a:cubicBezTo>
                <a:lnTo>
                  <a:pt x="746203" y="317894"/>
                </a:lnTo>
                <a:lnTo>
                  <a:pt x="785629" y="276937"/>
                </a:lnTo>
                <a:cubicBezTo>
                  <a:pt x="833669" y="201501"/>
                  <a:pt x="811435" y="101388"/>
                  <a:pt x="735968" y="53329"/>
                </a:cubicBezTo>
                <a:close/>
              </a:path>
            </a:pathLst>
          </a:custGeom>
          <a:gradFill>
            <a:gsLst>
              <a:gs pos="98000">
                <a:schemeClr val="accent2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200000" scaled="0"/>
          </a:gradFill>
          <a:ln w="6350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117" name="Forma libre: forma 116">
            <a:extLst>
              <a:ext uri="{FF2B5EF4-FFF2-40B4-BE49-F238E27FC236}">
                <a16:creationId xmlns:a16="http://schemas.microsoft.com/office/drawing/2014/main" id="{A0D0C4DD-56C1-7FF1-D331-FB8FB622554F}"/>
              </a:ext>
            </a:extLst>
          </p:cNvPr>
          <p:cNvSpPr/>
          <p:nvPr/>
        </p:nvSpPr>
        <p:spPr>
          <a:xfrm>
            <a:off x="6564267" y="2884116"/>
            <a:ext cx="592789" cy="768180"/>
          </a:xfrm>
          <a:custGeom>
            <a:avLst/>
            <a:gdLst>
              <a:gd name="connsiteX0" fmla="*/ 214997 w 592789"/>
              <a:gd name="connsiteY0" fmla="*/ 50846 h 768180"/>
              <a:gd name="connsiteX1" fmla="*/ 488798 w 592789"/>
              <a:gd name="connsiteY1" fmla="*/ 225211 h 768180"/>
              <a:gd name="connsiteX2" fmla="*/ 476380 w 592789"/>
              <a:gd name="connsiteY2" fmla="*/ 249555 h 768180"/>
              <a:gd name="connsiteX3" fmla="*/ 465156 w 592789"/>
              <a:gd name="connsiteY3" fmla="*/ 288033 h 768180"/>
              <a:gd name="connsiteX4" fmla="*/ 493847 w 592789"/>
              <a:gd name="connsiteY4" fmla="*/ 293823 h 768180"/>
              <a:gd name="connsiteX5" fmla="*/ 592789 w 592789"/>
              <a:gd name="connsiteY5" fmla="*/ 443031 h 768180"/>
              <a:gd name="connsiteX6" fmla="*/ 430789 w 592789"/>
              <a:gd name="connsiteY6" fmla="*/ 604965 h 768180"/>
              <a:gd name="connsiteX7" fmla="*/ 415842 w 592789"/>
              <a:gd name="connsiteY7" fmla="*/ 601949 h 768180"/>
              <a:gd name="connsiteX8" fmla="*/ 418637 w 592789"/>
              <a:gd name="connsiteY8" fmla="*/ 660864 h 768180"/>
              <a:gd name="connsiteX9" fmla="*/ 424721 w 592789"/>
              <a:gd name="connsiteY9" fmla="*/ 703279 h 768180"/>
              <a:gd name="connsiteX10" fmla="*/ 53183 w 592789"/>
              <a:gd name="connsiteY10" fmla="*/ 762234 h 768180"/>
              <a:gd name="connsiteX11" fmla="*/ 47388 w 592789"/>
              <a:gd name="connsiteY11" fmla="*/ 647444 h 768180"/>
              <a:gd name="connsiteX12" fmla="*/ 186628 w 592789"/>
              <a:gd name="connsiteY12" fmla="*/ 97544 h 768180"/>
              <a:gd name="connsiteX13" fmla="*/ 135153 w 592789"/>
              <a:gd name="connsiteY13" fmla="*/ 0 h 768180"/>
              <a:gd name="connsiteX14" fmla="*/ 214996 w 592789"/>
              <a:gd name="connsiteY14" fmla="*/ 50846 h 768180"/>
              <a:gd name="connsiteX15" fmla="*/ 186627 w 592789"/>
              <a:gd name="connsiteY15" fmla="*/ 97544 h 768180"/>
              <a:gd name="connsiteX16" fmla="*/ 47388 w 592789"/>
              <a:gd name="connsiteY16" fmla="*/ 647444 h 768180"/>
              <a:gd name="connsiteX17" fmla="*/ 53183 w 592789"/>
              <a:gd name="connsiteY17" fmla="*/ 762234 h 768180"/>
              <a:gd name="connsiteX18" fmla="*/ 15711 w 592789"/>
              <a:gd name="connsiteY18" fmla="*/ 768180 h 768180"/>
              <a:gd name="connsiteX19" fmla="*/ 6201 w 592789"/>
              <a:gd name="connsiteY19" fmla="*/ 703252 h 768180"/>
              <a:gd name="connsiteX20" fmla="*/ 0 w 592789"/>
              <a:gd name="connsiteY20" fmla="*/ 575300 h 768180"/>
              <a:gd name="connsiteX21" fmla="*/ 94384 w 592789"/>
              <a:gd name="connsiteY21" fmla="*/ 88183 h 76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92789" h="768180">
                <a:moveTo>
                  <a:pt x="214997" y="50846"/>
                </a:moveTo>
                <a:lnTo>
                  <a:pt x="488798" y="225211"/>
                </a:lnTo>
                <a:lnTo>
                  <a:pt x="476380" y="249555"/>
                </a:lnTo>
                <a:lnTo>
                  <a:pt x="465156" y="288033"/>
                </a:lnTo>
                <a:lnTo>
                  <a:pt x="493847" y="293823"/>
                </a:lnTo>
                <a:cubicBezTo>
                  <a:pt x="551991" y="318406"/>
                  <a:pt x="592789" y="375956"/>
                  <a:pt x="592789" y="443031"/>
                </a:cubicBezTo>
                <a:cubicBezTo>
                  <a:pt x="592789" y="532465"/>
                  <a:pt x="520259" y="604965"/>
                  <a:pt x="430789" y="604965"/>
                </a:cubicBezTo>
                <a:lnTo>
                  <a:pt x="415842" y="601949"/>
                </a:lnTo>
                <a:lnTo>
                  <a:pt x="418637" y="660864"/>
                </a:lnTo>
                <a:lnTo>
                  <a:pt x="424721" y="703279"/>
                </a:lnTo>
                <a:lnTo>
                  <a:pt x="53183" y="762234"/>
                </a:lnTo>
                <a:lnTo>
                  <a:pt x="47388" y="647444"/>
                </a:lnTo>
                <a:cubicBezTo>
                  <a:pt x="47387" y="448336"/>
                  <a:pt x="97828" y="261008"/>
                  <a:pt x="186628" y="97544"/>
                </a:cubicBezTo>
                <a:close/>
                <a:moveTo>
                  <a:pt x="135153" y="0"/>
                </a:moveTo>
                <a:lnTo>
                  <a:pt x="214996" y="50846"/>
                </a:lnTo>
                <a:lnTo>
                  <a:pt x="186627" y="97544"/>
                </a:lnTo>
                <a:cubicBezTo>
                  <a:pt x="97827" y="261008"/>
                  <a:pt x="47387" y="448336"/>
                  <a:pt x="47388" y="647444"/>
                </a:cubicBezTo>
                <a:lnTo>
                  <a:pt x="53183" y="762234"/>
                </a:lnTo>
                <a:lnTo>
                  <a:pt x="15711" y="768180"/>
                </a:lnTo>
                <a:lnTo>
                  <a:pt x="6201" y="703252"/>
                </a:lnTo>
                <a:cubicBezTo>
                  <a:pt x="2100" y="661183"/>
                  <a:pt x="0" y="618497"/>
                  <a:pt x="0" y="575300"/>
                </a:cubicBezTo>
                <a:cubicBezTo>
                  <a:pt x="0" y="402513"/>
                  <a:pt x="33608" y="237903"/>
                  <a:pt x="94384" y="88183"/>
                </a:cubicBezTo>
                <a:close/>
              </a:path>
            </a:pathLst>
          </a:custGeom>
          <a:gradFill>
            <a:gsLst>
              <a:gs pos="0">
                <a:schemeClr val="accent6">
                  <a:lumMod val="50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118" name="Título 1">
            <a:extLst>
              <a:ext uri="{FF2B5EF4-FFF2-40B4-BE49-F238E27FC236}">
                <a16:creationId xmlns:a16="http://schemas.microsoft.com/office/drawing/2014/main" id="{830E14DC-3A9E-945B-6E53-FC43D3A650F0}"/>
              </a:ext>
            </a:extLst>
          </p:cNvPr>
          <p:cNvSpPr txBox="1">
            <a:spLocks/>
          </p:cNvSpPr>
          <p:nvPr/>
        </p:nvSpPr>
        <p:spPr>
          <a:xfrm>
            <a:off x="1484067" y="3213500"/>
            <a:ext cx="2055624" cy="1790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b="1" dirty="0"/>
              <a:t>Hitos derivados de las lecciones aprendidas</a:t>
            </a:r>
          </a:p>
        </p:txBody>
      </p:sp>
      <p:sp>
        <p:nvSpPr>
          <p:cNvPr id="120" name="Forma libre: forma 119">
            <a:extLst>
              <a:ext uri="{FF2B5EF4-FFF2-40B4-BE49-F238E27FC236}">
                <a16:creationId xmlns:a16="http://schemas.microsoft.com/office/drawing/2014/main" id="{4AC4EF9C-0303-95CA-6C6F-13CF0064EC42}"/>
              </a:ext>
            </a:extLst>
          </p:cNvPr>
          <p:cNvSpPr/>
          <p:nvPr/>
        </p:nvSpPr>
        <p:spPr>
          <a:xfrm rot="12749414" flipV="1">
            <a:off x="7315595" y="465164"/>
            <a:ext cx="2409882" cy="2022386"/>
          </a:xfrm>
          <a:custGeom>
            <a:avLst/>
            <a:gdLst>
              <a:gd name="connsiteX0" fmla="*/ 2409882 w 2409882"/>
              <a:gd name="connsiteY0" fmla="*/ 481294 h 2022386"/>
              <a:gd name="connsiteX1" fmla="*/ 2291108 w 2409882"/>
              <a:gd name="connsiteY1" fmla="*/ 409809 h 2022386"/>
              <a:gd name="connsiteX2" fmla="*/ 55687 w 2409882"/>
              <a:gd name="connsiteY2" fmla="*/ 75180 h 2022386"/>
              <a:gd name="connsiteX3" fmla="*/ 0 w 2409882"/>
              <a:gd name="connsiteY3" fmla="*/ 90355 h 2022386"/>
              <a:gd name="connsiteX4" fmla="*/ 486406 w 2409882"/>
              <a:gd name="connsiteY4" fmla="*/ 1901487 h 2022386"/>
              <a:gd name="connsiteX5" fmla="*/ 535738 w 2409882"/>
              <a:gd name="connsiteY5" fmla="*/ 1886955 h 2022386"/>
              <a:gd name="connsiteX6" fmla="*/ 1341917 w 2409882"/>
              <a:gd name="connsiteY6" fmla="*/ 1973462 h 2022386"/>
              <a:gd name="connsiteX7" fmla="*/ 1428467 w 2409882"/>
              <a:gd name="connsiteY7" fmla="*/ 2022386 h 2022386"/>
              <a:gd name="connsiteX8" fmla="*/ 2409882 w 2409882"/>
              <a:gd name="connsiteY8" fmla="*/ 481294 h 2022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9882" h="2022386">
                <a:moveTo>
                  <a:pt x="2409882" y="481294"/>
                </a:moveTo>
                <a:lnTo>
                  <a:pt x="2291108" y="409809"/>
                </a:lnTo>
                <a:cubicBezTo>
                  <a:pt x="1589891" y="11650"/>
                  <a:pt x="793515" y="-88525"/>
                  <a:pt x="55687" y="75180"/>
                </a:cubicBezTo>
                <a:lnTo>
                  <a:pt x="0" y="90355"/>
                </a:lnTo>
                <a:lnTo>
                  <a:pt x="486406" y="1901487"/>
                </a:lnTo>
                <a:lnTo>
                  <a:pt x="535738" y="1886955"/>
                </a:lnTo>
                <a:cubicBezTo>
                  <a:pt x="802591" y="1821968"/>
                  <a:pt x="1087460" y="1846872"/>
                  <a:pt x="1341917" y="1973462"/>
                </a:cubicBezTo>
                <a:lnTo>
                  <a:pt x="1428467" y="2022386"/>
                </a:lnTo>
                <a:lnTo>
                  <a:pt x="2409882" y="481294"/>
                </a:lnTo>
                <a:close/>
              </a:path>
            </a:pathLst>
          </a:custGeom>
          <a:solidFill>
            <a:schemeClr val="bg1"/>
          </a:solidFill>
          <a:ln w="635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121" name="Forma libre: forma 120">
            <a:extLst>
              <a:ext uri="{FF2B5EF4-FFF2-40B4-BE49-F238E27FC236}">
                <a16:creationId xmlns:a16="http://schemas.microsoft.com/office/drawing/2014/main" id="{57D69EA3-EDC8-9406-AA36-83D78213FFFD}"/>
              </a:ext>
            </a:extLst>
          </p:cNvPr>
          <p:cNvSpPr/>
          <p:nvPr/>
        </p:nvSpPr>
        <p:spPr>
          <a:xfrm rot="12749414" flipV="1">
            <a:off x="5637256" y="74466"/>
            <a:ext cx="2369394" cy="2562253"/>
          </a:xfrm>
          <a:custGeom>
            <a:avLst/>
            <a:gdLst>
              <a:gd name="connsiteX0" fmla="*/ 982310 w 2369394"/>
              <a:gd name="connsiteY0" fmla="*/ 0 h 2562253"/>
              <a:gd name="connsiteX1" fmla="*/ 0 w 2369394"/>
              <a:gd name="connsiteY1" fmla="*/ 1542498 h 2562253"/>
              <a:gd name="connsiteX2" fmla="*/ 31236 w 2369394"/>
              <a:gd name="connsiteY2" fmla="*/ 1564780 h 2562253"/>
              <a:gd name="connsiteX3" fmla="*/ 474797 w 2369394"/>
              <a:gd name="connsiteY3" fmla="*/ 2493724 h 2562253"/>
              <a:gd name="connsiteX4" fmla="*/ 473444 w 2369394"/>
              <a:gd name="connsiteY4" fmla="*/ 2528229 h 2562253"/>
              <a:gd name="connsiteX5" fmla="*/ 2368656 w 2369394"/>
              <a:gd name="connsiteY5" fmla="*/ 2528229 h 2562253"/>
              <a:gd name="connsiteX6" fmla="*/ 2368656 w 2369394"/>
              <a:gd name="connsiteY6" fmla="*/ 2562253 h 2562253"/>
              <a:gd name="connsiteX7" fmla="*/ 2369394 w 2369394"/>
              <a:gd name="connsiteY7" fmla="*/ 2527317 h 2562253"/>
              <a:gd name="connsiteX8" fmla="*/ 1046723 w 2369394"/>
              <a:gd name="connsiteY8" fmla="*/ 43347 h 2562253"/>
              <a:gd name="connsiteX9" fmla="*/ 982310 w 2369394"/>
              <a:gd name="connsiteY9" fmla="*/ 0 h 2562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69394" h="2562253">
                <a:moveTo>
                  <a:pt x="982310" y="0"/>
                </a:moveTo>
                <a:lnTo>
                  <a:pt x="0" y="1542498"/>
                </a:lnTo>
                <a:lnTo>
                  <a:pt x="31236" y="1564780"/>
                </a:lnTo>
                <a:cubicBezTo>
                  <a:pt x="317087" y="1792405"/>
                  <a:pt x="471879" y="2136676"/>
                  <a:pt x="474797" y="2493724"/>
                </a:cubicBezTo>
                <a:lnTo>
                  <a:pt x="473444" y="2528229"/>
                </a:lnTo>
                <a:lnTo>
                  <a:pt x="2368656" y="2528229"/>
                </a:lnTo>
                <a:lnTo>
                  <a:pt x="2368656" y="2562253"/>
                </a:lnTo>
                <a:lnTo>
                  <a:pt x="2369394" y="2527317"/>
                </a:lnTo>
                <a:cubicBezTo>
                  <a:pt x="2343373" y="1567028"/>
                  <a:pt x="1879380" y="634911"/>
                  <a:pt x="1046723" y="43347"/>
                </a:cubicBezTo>
                <a:lnTo>
                  <a:pt x="982310" y="0"/>
                </a:lnTo>
                <a:close/>
              </a:path>
            </a:pathLst>
          </a:custGeom>
          <a:solidFill>
            <a:schemeClr val="bg1"/>
          </a:solidFill>
          <a:ln w="635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122" name="Forma libre: forma 121">
            <a:extLst>
              <a:ext uri="{FF2B5EF4-FFF2-40B4-BE49-F238E27FC236}">
                <a16:creationId xmlns:a16="http://schemas.microsoft.com/office/drawing/2014/main" id="{A64AB7B6-C6F5-B0A6-D682-34DFB183FAD2}"/>
              </a:ext>
            </a:extLst>
          </p:cNvPr>
          <p:cNvSpPr/>
          <p:nvPr/>
        </p:nvSpPr>
        <p:spPr>
          <a:xfrm rot="12749414" flipV="1">
            <a:off x="8784908" y="1663808"/>
            <a:ext cx="2620615" cy="2615773"/>
          </a:xfrm>
          <a:custGeom>
            <a:avLst/>
            <a:gdLst>
              <a:gd name="connsiteX0" fmla="*/ 2132610 w 2620615"/>
              <a:gd name="connsiteY0" fmla="*/ 0 h 2615773"/>
              <a:gd name="connsiteX1" fmla="*/ 2000854 w 2620615"/>
              <a:gd name="connsiteY1" fmla="*/ 35904 h 2615773"/>
              <a:gd name="connsiteX2" fmla="*/ 317836 w 2620615"/>
              <a:gd name="connsiteY2" fmla="*/ 1339605 h 2615773"/>
              <a:gd name="connsiteX3" fmla="*/ 30811 w 2620615"/>
              <a:gd name="connsiteY3" fmla="*/ 1909454 h 2615773"/>
              <a:gd name="connsiteX4" fmla="*/ 0 w 2620615"/>
              <a:gd name="connsiteY4" fmla="*/ 2003885 h 2615773"/>
              <a:gd name="connsiteX5" fmla="*/ 1863937 w 2620615"/>
              <a:gd name="connsiteY5" fmla="*/ 2615773 h 2615773"/>
              <a:gd name="connsiteX6" fmla="*/ 1885607 w 2620615"/>
              <a:gd name="connsiteY6" fmla="*/ 2551488 h 2615773"/>
              <a:gd name="connsiteX7" fmla="*/ 2000500 w 2620615"/>
              <a:gd name="connsiteY7" fmla="*/ 2325647 h 2615773"/>
              <a:gd name="connsiteX8" fmla="*/ 2549358 w 2620615"/>
              <a:gd name="connsiteY8" fmla="*/ 1845649 h 2615773"/>
              <a:gd name="connsiteX9" fmla="*/ 2620615 w 2620615"/>
              <a:gd name="connsiteY9" fmla="*/ 1817086 h 2615773"/>
              <a:gd name="connsiteX10" fmla="*/ 2132610 w 2620615"/>
              <a:gd name="connsiteY10" fmla="*/ 0 h 261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20615" h="2615773">
                <a:moveTo>
                  <a:pt x="2132610" y="0"/>
                </a:moveTo>
                <a:lnTo>
                  <a:pt x="2000854" y="35904"/>
                </a:lnTo>
                <a:cubicBezTo>
                  <a:pt x="1329337" y="253806"/>
                  <a:pt x="726674" y="697616"/>
                  <a:pt x="317836" y="1339605"/>
                </a:cubicBezTo>
                <a:cubicBezTo>
                  <a:pt x="201025" y="1523031"/>
                  <a:pt x="105565" y="1713952"/>
                  <a:pt x="30811" y="1909454"/>
                </a:cubicBezTo>
                <a:lnTo>
                  <a:pt x="0" y="2003885"/>
                </a:lnTo>
                <a:lnTo>
                  <a:pt x="1863937" y="2615773"/>
                </a:lnTo>
                <a:lnTo>
                  <a:pt x="1885607" y="2551488"/>
                </a:lnTo>
                <a:cubicBezTo>
                  <a:pt x="1915872" y="2474179"/>
                  <a:pt x="1954093" y="2398519"/>
                  <a:pt x="2000500" y="2325647"/>
                </a:cubicBezTo>
                <a:cubicBezTo>
                  <a:pt x="2139721" y="2107032"/>
                  <a:pt x="2332839" y="1944557"/>
                  <a:pt x="2549358" y="1845649"/>
                </a:cubicBezTo>
                <a:lnTo>
                  <a:pt x="2620615" y="1817086"/>
                </a:lnTo>
                <a:lnTo>
                  <a:pt x="2132610" y="0"/>
                </a:lnTo>
                <a:close/>
              </a:path>
            </a:pathLst>
          </a:custGeom>
          <a:solidFill>
            <a:schemeClr val="bg1"/>
          </a:solidFill>
          <a:ln w="635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123" name="Forma libre: forma 122">
            <a:extLst>
              <a:ext uri="{FF2B5EF4-FFF2-40B4-BE49-F238E27FC236}">
                <a16:creationId xmlns:a16="http://schemas.microsoft.com/office/drawing/2014/main" id="{6A7BAFC5-770D-5650-BC2B-F6C6BA1B8D8B}"/>
              </a:ext>
            </a:extLst>
          </p:cNvPr>
          <p:cNvSpPr/>
          <p:nvPr/>
        </p:nvSpPr>
        <p:spPr>
          <a:xfrm rot="12749414" flipV="1">
            <a:off x="5115148" y="1794861"/>
            <a:ext cx="1564" cy="73976"/>
          </a:xfrm>
          <a:custGeom>
            <a:avLst/>
            <a:gdLst>
              <a:gd name="connsiteX0" fmla="*/ 1564 w 1564"/>
              <a:gd name="connsiteY0" fmla="*/ 0 h 73976"/>
              <a:gd name="connsiteX1" fmla="*/ 0 w 1564"/>
              <a:gd name="connsiteY1" fmla="*/ 73976 h 73976"/>
              <a:gd name="connsiteX2" fmla="*/ 1564 w 1564"/>
              <a:gd name="connsiteY2" fmla="*/ 73976 h 73976"/>
              <a:gd name="connsiteX3" fmla="*/ 1564 w 1564"/>
              <a:gd name="connsiteY3" fmla="*/ 0 h 7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4" h="73976">
                <a:moveTo>
                  <a:pt x="1564" y="0"/>
                </a:moveTo>
                <a:lnTo>
                  <a:pt x="0" y="73976"/>
                </a:lnTo>
                <a:lnTo>
                  <a:pt x="1564" y="73976"/>
                </a:lnTo>
                <a:lnTo>
                  <a:pt x="1564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124" name="Forma libre: forma 123">
            <a:extLst>
              <a:ext uri="{FF2B5EF4-FFF2-40B4-BE49-F238E27FC236}">
                <a16:creationId xmlns:a16="http://schemas.microsoft.com/office/drawing/2014/main" id="{87A40F87-100B-291F-60D8-9915BD8F1C56}"/>
              </a:ext>
            </a:extLst>
          </p:cNvPr>
          <p:cNvSpPr/>
          <p:nvPr/>
        </p:nvSpPr>
        <p:spPr>
          <a:xfrm rot="12749414" flipV="1">
            <a:off x="4383646" y="2300221"/>
            <a:ext cx="2211982" cy="2010473"/>
          </a:xfrm>
          <a:custGeom>
            <a:avLst/>
            <a:gdLst>
              <a:gd name="connsiteX0" fmla="*/ 2211982 w 2211982"/>
              <a:gd name="connsiteY0" fmla="*/ 0 h 2010473"/>
              <a:gd name="connsiteX1" fmla="*/ 311885 w 2211982"/>
              <a:gd name="connsiteY1" fmla="*/ 0 h 2010473"/>
              <a:gd name="connsiteX2" fmla="*/ 298905 w 2211982"/>
              <a:gd name="connsiteY2" fmla="*/ 96280 h 2010473"/>
              <a:gd name="connsiteX3" fmla="*/ 116858 w 2211982"/>
              <a:gd name="connsiteY3" fmla="*/ 557854 h 2010473"/>
              <a:gd name="connsiteX4" fmla="*/ 42898 w 2211982"/>
              <a:gd name="connsiteY4" fmla="*/ 662449 h 2010473"/>
              <a:gd name="connsiteX5" fmla="*/ 0 w 2211982"/>
              <a:gd name="connsiteY5" fmla="*/ 712106 h 2010473"/>
              <a:gd name="connsiteX6" fmla="*/ 1467186 w 2211982"/>
              <a:gd name="connsiteY6" fmla="*/ 2010473 h 2010473"/>
              <a:gd name="connsiteX7" fmla="*/ 1535299 w 2211982"/>
              <a:gd name="connsiteY7" fmla="*/ 1928524 h 2010473"/>
              <a:gd name="connsiteX8" fmla="*/ 1722018 w 2211982"/>
              <a:gd name="connsiteY8" fmla="*/ 1665600 h 2010473"/>
              <a:gd name="connsiteX9" fmla="*/ 2207863 w 2211982"/>
              <a:gd name="connsiteY9" fmla="*/ 194910 h 2010473"/>
              <a:gd name="connsiteX10" fmla="*/ 2211982 w 2211982"/>
              <a:gd name="connsiteY10" fmla="*/ 0 h 2010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1982" h="2010473">
                <a:moveTo>
                  <a:pt x="2211982" y="0"/>
                </a:moveTo>
                <a:lnTo>
                  <a:pt x="311885" y="0"/>
                </a:lnTo>
                <a:lnTo>
                  <a:pt x="298905" y="96280"/>
                </a:lnTo>
                <a:cubicBezTo>
                  <a:pt x="269745" y="255213"/>
                  <a:pt x="209672" y="412111"/>
                  <a:pt x="116858" y="557854"/>
                </a:cubicBezTo>
                <a:cubicBezTo>
                  <a:pt x="93655" y="594290"/>
                  <a:pt x="68954" y="629167"/>
                  <a:pt x="42898" y="662449"/>
                </a:cubicBezTo>
                <a:lnTo>
                  <a:pt x="0" y="712106"/>
                </a:lnTo>
                <a:lnTo>
                  <a:pt x="1467186" y="2010473"/>
                </a:lnTo>
                <a:lnTo>
                  <a:pt x="1535299" y="1928524"/>
                </a:lnTo>
                <a:cubicBezTo>
                  <a:pt x="1601251" y="1844981"/>
                  <a:pt x="1663612" y="1757313"/>
                  <a:pt x="1722018" y="1665600"/>
                </a:cubicBezTo>
                <a:cubicBezTo>
                  <a:pt x="2014045" y="1207036"/>
                  <a:pt x="2172625" y="701625"/>
                  <a:pt x="2207863" y="194910"/>
                </a:cubicBezTo>
                <a:lnTo>
                  <a:pt x="2211982" y="0"/>
                </a:lnTo>
                <a:close/>
              </a:path>
            </a:pathLst>
          </a:custGeom>
          <a:solidFill>
            <a:schemeClr val="bg1"/>
          </a:solidFill>
          <a:ln w="635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125" name="Forma libre: forma 124">
            <a:extLst>
              <a:ext uri="{FF2B5EF4-FFF2-40B4-BE49-F238E27FC236}">
                <a16:creationId xmlns:a16="http://schemas.microsoft.com/office/drawing/2014/main" id="{9ACEDDB0-7A26-DA28-74A8-75D341958FDF}"/>
              </a:ext>
            </a:extLst>
          </p:cNvPr>
          <p:cNvSpPr/>
          <p:nvPr/>
        </p:nvSpPr>
        <p:spPr>
          <a:xfrm rot="12749414" flipV="1">
            <a:off x="4394310" y="3950462"/>
            <a:ext cx="5105596" cy="2557720"/>
          </a:xfrm>
          <a:custGeom>
            <a:avLst/>
            <a:gdLst>
              <a:gd name="connsiteX0" fmla="*/ 3635487 w 5105596"/>
              <a:gd name="connsiteY0" fmla="*/ 224525 h 2557720"/>
              <a:gd name="connsiteX1" fmla="*/ 3580991 w 5105596"/>
              <a:gd name="connsiteY1" fmla="*/ 276509 h 2557720"/>
              <a:gd name="connsiteX2" fmla="*/ 2822371 w 5105596"/>
              <a:gd name="connsiteY2" fmla="*/ 582474 h 2557720"/>
              <a:gd name="connsiteX3" fmla="*/ 2819250 w 5105596"/>
              <a:gd name="connsiteY3" fmla="*/ 582466 h 2557720"/>
              <a:gd name="connsiteX4" fmla="*/ 2759416 w 5105596"/>
              <a:gd name="connsiteY4" fmla="*/ 2553042 h 2557720"/>
              <a:gd name="connsiteX5" fmla="*/ 2651466 w 5105596"/>
              <a:gd name="connsiteY5" fmla="*/ 2549764 h 2557720"/>
              <a:gd name="connsiteX6" fmla="*/ 2711209 w 5105596"/>
              <a:gd name="connsiteY6" fmla="*/ 582171 h 2557720"/>
              <a:gd name="connsiteX7" fmla="*/ 2705173 w 5105596"/>
              <a:gd name="connsiteY7" fmla="*/ 582155 h 2557720"/>
              <a:gd name="connsiteX8" fmla="*/ 2141155 w 5105596"/>
              <a:gd name="connsiteY8" fmla="*/ 402040 h 2557720"/>
              <a:gd name="connsiteX9" fmla="*/ 1799653 w 5105596"/>
              <a:gd name="connsiteY9" fmla="*/ 67969 h 2557720"/>
              <a:gd name="connsiteX10" fmla="*/ 1759046 w 5105596"/>
              <a:gd name="connsiteY10" fmla="*/ 0 h 2557720"/>
              <a:gd name="connsiteX11" fmla="*/ 0 w 5105596"/>
              <a:gd name="connsiteY11" fmla="*/ 895825 h 2557720"/>
              <a:gd name="connsiteX12" fmla="*/ 20330 w 5105596"/>
              <a:gd name="connsiteY12" fmla="*/ 937086 h 2557720"/>
              <a:gd name="connsiteX13" fmla="*/ 1082580 w 5105596"/>
              <a:gd name="connsiteY13" fmla="*/ 2064296 h 2557720"/>
              <a:gd name="connsiteX14" fmla="*/ 5036607 w 5105596"/>
              <a:gd name="connsiteY14" fmla="*/ 1600461 h 2557720"/>
              <a:gd name="connsiteX15" fmla="*/ 5105596 w 5105596"/>
              <a:gd name="connsiteY15" fmla="*/ 1525477 h 2557720"/>
              <a:gd name="connsiteX16" fmla="*/ 3635487 w 5105596"/>
              <a:gd name="connsiteY16" fmla="*/ 224525 h 255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105596" h="2557720">
                <a:moveTo>
                  <a:pt x="3635487" y="224525"/>
                </a:moveTo>
                <a:lnTo>
                  <a:pt x="3580991" y="276509"/>
                </a:lnTo>
                <a:cubicBezTo>
                  <a:pt x="3364581" y="463896"/>
                  <a:pt x="3095566" y="569816"/>
                  <a:pt x="2822371" y="582474"/>
                </a:cubicBezTo>
                <a:lnTo>
                  <a:pt x="2819250" y="582466"/>
                </a:lnTo>
                <a:lnTo>
                  <a:pt x="2759416" y="2553042"/>
                </a:lnTo>
                <a:lnTo>
                  <a:pt x="2651466" y="2549764"/>
                </a:lnTo>
                <a:lnTo>
                  <a:pt x="2711209" y="582171"/>
                </a:lnTo>
                <a:lnTo>
                  <a:pt x="2705173" y="582155"/>
                </a:lnTo>
                <a:cubicBezTo>
                  <a:pt x="2509887" y="571991"/>
                  <a:pt x="2315999" y="513386"/>
                  <a:pt x="2141155" y="402040"/>
                </a:cubicBezTo>
                <a:cubicBezTo>
                  <a:pt x="2001281" y="312964"/>
                  <a:pt x="1886838" y="198567"/>
                  <a:pt x="1799653" y="67969"/>
                </a:cubicBezTo>
                <a:lnTo>
                  <a:pt x="1759046" y="0"/>
                </a:lnTo>
                <a:lnTo>
                  <a:pt x="0" y="895825"/>
                </a:lnTo>
                <a:lnTo>
                  <a:pt x="20330" y="937086"/>
                </a:lnTo>
                <a:cubicBezTo>
                  <a:pt x="266565" y="1381351"/>
                  <a:pt x="624016" y="1772268"/>
                  <a:pt x="1082580" y="2064296"/>
                </a:cubicBezTo>
                <a:cubicBezTo>
                  <a:pt x="2366560" y="2881973"/>
                  <a:pt x="4017820" y="2653422"/>
                  <a:pt x="5036607" y="1600461"/>
                </a:cubicBezTo>
                <a:lnTo>
                  <a:pt x="5105596" y="1525477"/>
                </a:lnTo>
                <a:lnTo>
                  <a:pt x="3635487" y="224525"/>
                </a:lnTo>
                <a:close/>
              </a:path>
            </a:pathLst>
          </a:custGeom>
          <a:solidFill>
            <a:schemeClr val="bg1"/>
          </a:solidFill>
          <a:ln w="635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126" name="Forma libre: forma 125">
            <a:extLst>
              <a:ext uri="{FF2B5EF4-FFF2-40B4-BE49-F238E27FC236}">
                <a16:creationId xmlns:a16="http://schemas.microsoft.com/office/drawing/2014/main" id="{3AFC8049-1C34-D7CC-7C7E-616FC8FC5788}"/>
              </a:ext>
            </a:extLst>
          </p:cNvPr>
          <p:cNvSpPr/>
          <p:nvPr/>
        </p:nvSpPr>
        <p:spPr>
          <a:xfrm rot="12749414" flipV="1">
            <a:off x="8375048" y="3702104"/>
            <a:ext cx="2085476" cy="2316701"/>
          </a:xfrm>
          <a:custGeom>
            <a:avLst/>
            <a:gdLst>
              <a:gd name="connsiteX0" fmla="*/ 2009803 w 2085476"/>
              <a:gd name="connsiteY0" fmla="*/ 613127 h 2316701"/>
              <a:gd name="connsiteX1" fmla="*/ 142089 w 2085476"/>
              <a:gd name="connsiteY1" fmla="*/ 0 h 2316701"/>
              <a:gd name="connsiteX2" fmla="*/ 109716 w 2085476"/>
              <a:gd name="connsiteY2" fmla="*/ 99220 h 2316701"/>
              <a:gd name="connsiteX3" fmla="*/ 261792 w 2085476"/>
              <a:gd name="connsiteY3" fmla="*/ 2182253 h 2316701"/>
              <a:gd name="connsiteX4" fmla="*/ 328037 w 2085476"/>
              <a:gd name="connsiteY4" fmla="*/ 2316701 h 2316701"/>
              <a:gd name="connsiteX5" fmla="*/ 2085476 w 2085476"/>
              <a:gd name="connsiteY5" fmla="*/ 1421694 h 2316701"/>
              <a:gd name="connsiteX6" fmla="*/ 2065323 w 2085476"/>
              <a:gd name="connsiteY6" fmla="*/ 1378821 h 2316701"/>
              <a:gd name="connsiteX7" fmla="*/ 1994043 w 2085476"/>
              <a:gd name="connsiteY7" fmla="*/ 680662 h 2316701"/>
              <a:gd name="connsiteX8" fmla="*/ 2009803 w 2085476"/>
              <a:gd name="connsiteY8" fmla="*/ 613127 h 2316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5476" h="2316701">
                <a:moveTo>
                  <a:pt x="2009803" y="613127"/>
                </a:moveTo>
                <a:lnTo>
                  <a:pt x="142089" y="0"/>
                </a:lnTo>
                <a:lnTo>
                  <a:pt x="109716" y="99220"/>
                </a:lnTo>
                <a:cubicBezTo>
                  <a:pt x="-80024" y="796958"/>
                  <a:pt x="-20090" y="1532959"/>
                  <a:pt x="261792" y="2182253"/>
                </a:cubicBezTo>
                <a:lnTo>
                  <a:pt x="328037" y="2316701"/>
                </a:lnTo>
                <a:lnTo>
                  <a:pt x="2085476" y="1421694"/>
                </a:lnTo>
                <a:lnTo>
                  <a:pt x="2065323" y="1378821"/>
                </a:lnTo>
                <a:cubicBezTo>
                  <a:pt x="1976120" y="1162039"/>
                  <a:pt x="1950304" y="919060"/>
                  <a:pt x="1994043" y="680662"/>
                </a:cubicBezTo>
                <a:lnTo>
                  <a:pt x="2009803" y="613127"/>
                </a:lnTo>
                <a:close/>
              </a:path>
            </a:pathLst>
          </a:custGeom>
          <a:solidFill>
            <a:schemeClr val="bg1"/>
          </a:solidFill>
          <a:ln w="635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127" name="Elipse 126">
            <a:extLst>
              <a:ext uri="{FF2B5EF4-FFF2-40B4-BE49-F238E27FC236}">
                <a16:creationId xmlns:a16="http://schemas.microsoft.com/office/drawing/2014/main" id="{67BF125F-3D70-2AE5-4F7E-890B009CC2AB}"/>
              </a:ext>
            </a:extLst>
          </p:cNvPr>
          <p:cNvSpPr/>
          <p:nvPr/>
        </p:nvSpPr>
        <p:spPr>
          <a:xfrm>
            <a:off x="7197417" y="2672070"/>
            <a:ext cx="324000" cy="32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28" name="Elipse 127">
            <a:extLst>
              <a:ext uri="{FF2B5EF4-FFF2-40B4-BE49-F238E27FC236}">
                <a16:creationId xmlns:a16="http://schemas.microsoft.com/office/drawing/2014/main" id="{7A82AF2F-BF30-0E52-1284-D8D0D865F27B}"/>
              </a:ext>
            </a:extLst>
          </p:cNvPr>
          <p:cNvSpPr/>
          <p:nvPr/>
        </p:nvSpPr>
        <p:spPr>
          <a:xfrm>
            <a:off x="7873331" y="2590426"/>
            <a:ext cx="324000" cy="324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29" name="Elipse 128">
            <a:extLst>
              <a:ext uri="{FF2B5EF4-FFF2-40B4-BE49-F238E27FC236}">
                <a16:creationId xmlns:a16="http://schemas.microsoft.com/office/drawing/2014/main" id="{3B0D4E90-7798-8F72-2625-B8433BD0526F}"/>
              </a:ext>
            </a:extLst>
          </p:cNvPr>
          <p:cNvSpPr/>
          <p:nvPr/>
        </p:nvSpPr>
        <p:spPr>
          <a:xfrm>
            <a:off x="8290145" y="3180228"/>
            <a:ext cx="324000" cy="324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30" name="Elipse 129">
            <a:extLst>
              <a:ext uri="{FF2B5EF4-FFF2-40B4-BE49-F238E27FC236}">
                <a16:creationId xmlns:a16="http://schemas.microsoft.com/office/drawing/2014/main" id="{2B5780DD-48C2-8374-64E9-C83E54C34238}"/>
              </a:ext>
            </a:extLst>
          </p:cNvPr>
          <p:cNvSpPr/>
          <p:nvPr/>
        </p:nvSpPr>
        <p:spPr>
          <a:xfrm>
            <a:off x="8158897" y="3777332"/>
            <a:ext cx="324000" cy="324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31" name="Elipse 130">
            <a:extLst>
              <a:ext uri="{FF2B5EF4-FFF2-40B4-BE49-F238E27FC236}">
                <a16:creationId xmlns:a16="http://schemas.microsoft.com/office/drawing/2014/main" id="{C2EC671B-38E7-84EE-54C9-311F99B184E0}"/>
              </a:ext>
            </a:extLst>
          </p:cNvPr>
          <p:cNvSpPr/>
          <p:nvPr/>
        </p:nvSpPr>
        <p:spPr>
          <a:xfrm>
            <a:off x="7568332" y="4043835"/>
            <a:ext cx="324000" cy="324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32" name="Elipse 131">
            <a:extLst>
              <a:ext uri="{FF2B5EF4-FFF2-40B4-BE49-F238E27FC236}">
                <a16:creationId xmlns:a16="http://schemas.microsoft.com/office/drawing/2014/main" id="{CD341EEA-B2F2-6807-2E5C-E9E5C08C8919}"/>
              </a:ext>
            </a:extLst>
          </p:cNvPr>
          <p:cNvSpPr/>
          <p:nvPr/>
        </p:nvSpPr>
        <p:spPr>
          <a:xfrm>
            <a:off x="6996972" y="3749976"/>
            <a:ext cx="324000" cy="324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7FFE4DF7-2917-CF62-E2DF-37833B606CC5}"/>
              </a:ext>
            </a:extLst>
          </p:cNvPr>
          <p:cNvSpPr/>
          <p:nvPr/>
        </p:nvSpPr>
        <p:spPr>
          <a:xfrm>
            <a:off x="6825076" y="3152097"/>
            <a:ext cx="324000" cy="3240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AD0B02F6-254D-F2BB-D0E0-196F66D6B94A}"/>
              </a:ext>
            </a:extLst>
          </p:cNvPr>
          <p:cNvSpPr txBox="1"/>
          <p:nvPr/>
        </p:nvSpPr>
        <p:spPr>
          <a:xfrm>
            <a:off x="5390358" y="1277010"/>
            <a:ext cx="448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FFC000"/>
                </a:solidFill>
                <a:latin typeface="Bahnschrift Light Condensed" panose="020B0502040204020203" pitchFamily="34" charset="0"/>
                <a:cs typeface="Angsana New" panose="02020603050405020304" pitchFamily="18" charset="-34"/>
              </a:rPr>
              <a:t>01</a:t>
            </a:r>
            <a:endParaRPr lang="es-PE" sz="2800" b="1" dirty="0">
              <a:solidFill>
                <a:srgbClr val="FFC000"/>
              </a:solidFill>
              <a:latin typeface="Bahnschrift Light Condensed" panose="020B05020402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AD4800DD-B916-8B5F-67F0-AA8CC67904EC}"/>
              </a:ext>
            </a:extLst>
          </p:cNvPr>
          <p:cNvSpPr txBox="1"/>
          <p:nvPr/>
        </p:nvSpPr>
        <p:spPr>
          <a:xfrm>
            <a:off x="7761961" y="335438"/>
            <a:ext cx="625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accent6"/>
                </a:solidFill>
                <a:latin typeface="Bahnschrift Light Condensed" panose="020B0502040204020203" pitchFamily="34" charset="0"/>
                <a:cs typeface="Angsana New" panose="02020603050405020304" pitchFamily="18" charset="-34"/>
              </a:rPr>
              <a:t>02</a:t>
            </a:r>
            <a:endParaRPr lang="es-PE" sz="2800" b="1" dirty="0">
              <a:solidFill>
                <a:schemeClr val="accent6"/>
              </a:solidFill>
              <a:latin typeface="Bahnschrift Light Condensed" panose="020B05020402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A705AF40-4E0A-0A16-4DF3-2782E25C947E}"/>
              </a:ext>
            </a:extLst>
          </p:cNvPr>
          <p:cNvSpPr txBox="1"/>
          <p:nvPr/>
        </p:nvSpPr>
        <p:spPr>
          <a:xfrm>
            <a:off x="9827194" y="1542492"/>
            <a:ext cx="506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00B0F0"/>
                </a:solidFill>
                <a:latin typeface="Bahnschrift Light Condensed" panose="020B0502040204020203" pitchFamily="34" charset="0"/>
                <a:cs typeface="Angsana New" panose="02020603050405020304" pitchFamily="18" charset="-34"/>
              </a:rPr>
              <a:t>03</a:t>
            </a:r>
            <a:endParaRPr lang="es-PE" sz="2800" b="1" dirty="0">
              <a:solidFill>
                <a:srgbClr val="00B0F0"/>
              </a:solidFill>
              <a:latin typeface="Bahnschrift Light Condensed" panose="020B05020402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9CA8B0DE-2138-95BC-B1B7-E35E23EDFB4C}"/>
              </a:ext>
            </a:extLst>
          </p:cNvPr>
          <p:cNvSpPr txBox="1"/>
          <p:nvPr/>
        </p:nvSpPr>
        <p:spPr>
          <a:xfrm>
            <a:off x="10126810" y="4255494"/>
            <a:ext cx="522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Light Condensed" panose="020B0502040204020203" pitchFamily="34" charset="0"/>
                <a:cs typeface="Angsana New" panose="02020603050405020304" pitchFamily="18" charset="-34"/>
              </a:rPr>
              <a:t>04</a:t>
            </a:r>
            <a:endParaRPr lang="es-PE" sz="2800" b="1" dirty="0">
              <a:solidFill>
                <a:schemeClr val="accent1">
                  <a:lumMod val="60000"/>
                  <a:lumOff val="40000"/>
                </a:schemeClr>
              </a:solidFill>
              <a:latin typeface="Bahnschrift Light Condensed" panose="020B05020402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38" name="CuadroTexto 137">
            <a:extLst>
              <a:ext uri="{FF2B5EF4-FFF2-40B4-BE49-F238E27FC236}">
                <a16:creationId xmlns:a16="http://schemas.microsoft.com/office/drawing/2014/main" id="{77441471-EAD3-D59F-D09A-CB51AF1DF53D}"/>
              </a:ext>
            </a:extLst>
          </p:cNvPr>
          <p:cNvSpPr txBox="1"/>
          <p:nvPr/>
        </p:nvSpPr>
        <p:spPr>
          <a:xfrm>
            <a:off x="8509390" y="5870193"/>
            <a:ext cx="553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FFC000"/>
                </a:solidFill>
                <a:latin typeface="Bahnschrift Light Condensed" panose="020B0502040204020203" pitchFamily="34" charset="0"/>
                <a:cs typeface="Angsana New" panose="02020603050405020304" pitchFamily="18" charset="-34"/>
              </a:rPr>
              <a:t>05</a:t>
            </a:r>
            <a:endParaRPr lang="es-PE" sz="2800" b="1" dirty="0">
              <a:solidFill>
                <a:srgbClr val="FFC000"/>
              </a:solidFill>
              <a:latin typeface="Bahnschrift Light Condensed" panose="020B05020402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39" name="CuadroTexto 138">
            <a:extLst>
              <a:ext uri="{FF2B5EF4-FFF2-40B4-BE49-F238E27FC236}">
                <a16:creationId xmlns:a16="http://schemas.microsoft.com/office/drawing/2014/main" id="{E4471F5C-235A-FEF1-0548-9F0442F62DE0}"/>
              </a:ext>
            </a:extLst>
          </p:cNvPr>
          <p:cNvSpPr txBox="1"/>
          <p:nvPr/>
        </p:nvSpPr>
        <p:spPr>
          <a:xfrm>
            <a:off x="5685512" y="5519796"/>
            <a:ext cx="486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C00000"/>
                </a:solidFill>
                <a:latin typeface="Bahnschrift Light Condensed" panose="020B0502040204020203" pitchFamily="34" charset="0"/>
                <a:cs typeface="Angsana New" panose="02020603050405020304" pitchFamily="18" charset="-34"/>
              </a:rPr>
              <a:t>06</a:t>
            </a:r>
            <a:endParaRPr lang="es-PE" sz="2800" b="1" dirty="0">
              <a:solidFill>
                <a:srgbClr val="C00000"/>
              </a:solidFill>
              <a:latin typeface="Bahnschrift Light Condensed" panose="020B05020402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40" name="CuadroTexto 139">
            <a:extLst>
              <a:ext uri="{FF2B5EF4-FFF2-40B4-BE49-F238E27FC236}">
                <a16:creationId xmlns:a16="http://schemas.microsoft.com/office/drawing/2014/main" id="{984B8CCC-CC06-8B6D-678A-7841D64C33A9}"/>
              </a:ext>
            </a:extLst>
          </p:cNvPr>
          <p:cNvSpPr txBox="1"/>
          <p:nvPr/>
        </p:nvSpPr>
        <p:spPr>
          <a:xfrm>
            <a:off x="4625747" y="3423335"/>
            <a:ext cx="592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accent6">
                    <a:lumMod val="50000"/>
                  </a:schemeClr>
                </a:solidFill>
                <a:latin typeface="Bahnschrift Light Condensed" panose="020B0502040204020203" pitchFamily="34" charset="0"/>
                <a:cs typeface="Angsana New" panose="02020603050405020304" pitchFamily="18" charset="-34"/>
              </a:rPr>
              <a:t>07</a:t>
            </a:r>
            <a:endParaRPr lang="es-PE" sz="2800" b="1" dirty="0">
              <a:solidFill>
                <a:schemeClr val="accent6">
                  <a:lumMod val="50000"/>
                </a:schemeClr>
              </a:solidFill>
              <a:latin typeface="Bahnschrift Light Condensed" panose="020B05020402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141" name="Gráfico 140" descr="Mujer con bebé contorno">
            <a:extLst>
              <a:ext uri="{FF2B5EF4-FFF2-40B4-BE49-F238E27FC236}">
                <a16:creationId xmlns:a16="http://schemas.microsoft.com/office/drawing/2014/main" id="{744ACE25-427E-A9EC-9EE9-1CA38A4AFD3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220941" y="2682143"/>
            <a:ext cx="308464" cy="308464"/>
          </a:xfrm>
          <a:prstGeom prst="rect">
            <a:avLst/>
          </a:prstGeom>
        </p:spPr>
      </p:pic>
      <p:pic>
        <p:nvPicPr>
          <p:cNvPr id="142" name="Gráfico 141" descr="Microscopio con relleno sólido">
            <a:extLst>
              <a:ext uri="{FF2B5EF4-FFF2-40B4-BE49-F238E27FC236}">
                <a16:creationId xmlns:a16="http://schemas.microsoft.com/office/drawing/2014/main" id="{551209B6-7A89-E760-1EAF-9EB0270AB37C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7892807" y="2625420"/>
            <a:ext cx="242107" cy="242107"/>
          </a:xfrm>
          <a:prstGeom prst="rect">
            <a:avLst/>
          </a:prstGeom>
        </p:spPr>
      </p:pic>
      <p:pic>
        <p:nvPicPr>
          <p:cNvPr id="143" name="Gráfico 142" descr="Dólar con relleno sólido">
            <a:extLst>
              <a:ext uri="{FF2B5EF4-FFF2-40B4-BE49-F238E27FC236}">
                <a16:creationId xmlns:a16="http://schemas.microsoft.com/office/drawing/2014/main" id="{40D582D2-5534-CB45-981A-73EC074FF437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8210011" y="3835669"/>
            <a:ext cx="221772" cy="221772"/>
          </a:xfrm>
          <a:prstGeom prst="rect">
            <a:avLst/>
          </a:prstGeom>
        </p:spPr>
      </p:pic>
      <p:pic>
        <p:nvPicPr>
          <p:cNvPr id="144" name="Gráfico 143" descr="Almacén contorno">
            <a:extLst>
              <a:ext uri="{FF2B5EF4-FFF2-40B4-BE49-F238E27FC236}">
                <a16:creationId xmlns:a16="http://schemas.microsoft.com/office/drawing/2014/main" id="{2A21171F-CCFA-39BF-151A-8B4ADC68FD7A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598208" y="4058655"/>
            <a:ext cx="249988" cy="249988"/>
          </a:xfrm>
          <a:prstGeom prst="rect">
            <a:avLst/>
          </a:prstGeom>
        </p:spPr>
      </p:pic>
      <p:pic>
        <p:nvPicPr>
          <p:cNvPr id="145" name="Gráfico 144" descr="Lupa con relleno sólido">
            <a:extLst>
              <a:ext uri="{FF2B5EF4-FFF2-40B4-BE49-F238E27FC236}">
                <a16:creationId xmlns:a16="http://schemas.microsoft.com/office/drawing/2014/main" id="{31D83C20-546C-B70D-ABE0-E385AD9FC1D8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7028245" y="3787356"/>
            <a:ext cx="256479" cy="256479"/>
          </a:xfrm>
          <a:prstGeom prst="rect">
            <a:avLst/>
          </a:prstGeom>
        </p:spPr>
      </p:pic>
      <p:pic>
        <p:nvPicPr>
          <p:cNvPr id="146" name="Gráfico 145" descr="Cabeza con engranajes con relleno sólido">
            <a:extLst>
              <a:ext uri="{FF2B5EF4-FFF2-40B4-BE49-F238E27FC236}">
                <a16:creationId xmlns:a16="http://schemas.microsoft.com/office/drawing/2014/main" id="{09D74D00-C53D-50C7-32F8-363AAC5DF795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6865145" y="3217035"/>
            <a:ext cx="229074" cy="229074"/>
          </a:xfrm>
          <a:prstGeom prst="rect">
            <a:avLst/>
          </a:prstGeom>
        </p:spPr>
      </p:pic>
      <p:pic>
        <p:nvPicPr>
          <p:cNvPr id="147" name="Gráfico 146" descr="Caja registradora con relleno sólido">
            <a:extLst>
              <a:ext uri="{FF2B5EF4-FFF2-40B4-BE49-F238E27FC236}">
                <a16:creationId xmlns:a16="http://schemas.microsoft.com/office/drawing/2014/main" id="{96C2700C-E2CD-8B83-7A66-962DD7D6D4D6}"/>
              </a:ext>
            </a:extLst>
          </p:cNvPr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8313812" y="3233290"/>
            <a:ext cx="235941" cy="235941"/>
          </a:xfrm>
          <a:prstGeom prst="rect">
            <a:avLst/>
          </a:prstGeom>
        </p:spPr>
      </p:pic>
      <p:sp>
        <p:nvSpPr>
          <p:cNvPr id="148" name="CuadroTexto 147">
            <a:extLst>
              <a:ext uri="{FF2B5EF4-FFF2-40B4-BE49-F238E27FC236}">
                <a16:creationId xmlns:a16="http://schemas.microsoft.com/office/drawing/2014/main" id="{F5505011-9FCD-F7B7-5A5B-F3B9AC2613CF}"/>
              </a:ext>
            </a:extLst>
          </p:cNvPr>
          <p:cNvSpPr txBox="1"/>
          <p:nvPr/>
        </p:nvSpPr>
        <p:spPr>
          <a:xfrm>
            <a:off x="5815717" y="1001851"/>
            <a:ext cx="20842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Arial Narrow" panose="020B0606020202030204" pitchFamily="34" charset="0"/>
              </a:rPr>
              <a:t>Priorizar un </a:t>
            </a:r>
            <a:r>
              <a:rPr lang="es-ES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resultado</a:t>
            </a:r>
            <a:r>
              <a:rPr lang="es-ES" sz="1600" dirty="0">
                <a:latin typeface="Arial Narrow" panose="020B0606020202030204" pitchFamily="34" charset="0"/>
              </a:rPr>
              <a:t>, generar coalición y establecer liderazgo con la mayor influencia sobre la burocracia</a:t>
            </a:r>
          </a:p>
        </p:txBody>
      </p:sp>
      <p:sp>
        <p:nvSpPr>
          <p:cNvPr id="149" name="CuadroTexto 148">
            <a:extLst>
              <a:ext uri="{FF2B5EF4-FFF2-40B4-BE49-F238E27FC236}">
                <a16:creationId xmlns:a16="http://schemas.microsoft.com/office/drawing/2014/main" id="{54BF81AF-1529-0636-461B-53A5D3397702}"/>
              </a:ext>
            </a:extLst>
          </p:cNvPr>
          <p:cNvSpPr txBox="1"/>
          <p:nvPr/>
        </p:nvSpPr>
        <p:spPr>
          <a:xfrm>
            <a:off x="7829015" y="1094039"/>
            <a:ext cx="15102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600">
                <a:latin typeface="Arial Narrow" panose="020B0606020202030204" pitchFamily="34" charset="0"/>
              </a:defRPr>
            </a:lvl1pPr>
          </a:lstStyle>
          <a:p>
            <a:r>
              <a:rPr lang="es-ES" dirty="0"/>
              <a:t>Definir estrategia </a:t>
            </a:r>
            <a:r>
              <a:rPr lang="es-ES" b="1" dirty="0"/>
              <a:t>causal</a:t>
            </a:r>
            <a:r>
              <a:rPr lang="es-ES" dirty="0"/>
              <a:t> basada en </a:t>
            </a:r>
            <a:r>
              <a:rPr lang="es-ES" b="1" dirty="0"/>
              <a:t>evidencia</a:t>
            </a:r>
            <a:r>
              <a:rPr lang="es-ES" dirty="0"/>
              <a:t> científica</a:t>
            </a:r>
          </a:p>
        </p:txBody>
      </p:sp>
      <p:sp>
        <p:nvSpPr>
          <p:cNvPr id="150" name="CuadroTexto 149">
            <a:extLst>
              <a:ext uri="{FF2B5EF4-FFF2-40B4-BE49-F238E27FC236}">
                <a16:creationId xmlns:a16="http://schemas.microsoft.com/office/drawing/2014/main" id="{4ED3F0E2-C02F-82FB-EF81-5842EAC5CD55}"/>
              </a:ext>
            </a:extLst>
          </p:cNvPr>
          <p:cNvSpPr txBox="1"/>
          <p:nvPr/>
        </p:nvSpPr>
        <p:spPr>
          <a:xfrm>
            <a:off x="9224920" y="2551781"/>
            <a:ext cx="1523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600">
                <a:latin typeface="Arial Narrow" panose="020B0606020202030204" pitchFamily="34" charset="0"/>
              </a:defRPr>
            </a:lvl1pPr>
          </a:lstStyle>
          <a:p>
            <a:r>
              <a:rPr lang="es-ES" dirty="0"/>
              <a:t>Dotar de </a:t>
            </a:r>
            <a:r>
              <a:rPr lang="es-ES" b="1" dirty="0"/>
              <a:t>expresión y presencia</a:t>
            </a:r>
            <a:r>
              <a:rPr lang="es-ES" dirty="0"/>
              <a:t> a la estrategia en las finanzas públicas</a:t>
            </a:r>
          </a:p>
        </p:txBody>
      </p:sp>
      <p:sp>
        <p:nvSpPr>
          <p:cNvPr id="151" name="CuadroTexto 150">
            <a:extLst>
              <a:ext uri="{FF2B5EF4-FFF2-40B4-BE49-F238E27FC236}">
                <a16:creationId xmlns:a16="http://schemas.microsoft.com/office/drawing/2014/main" id="{BE53D678-FC1B-7F9D-8715-393C826CE3D0}"/>
              </a:ext>
            </a:extLst>
          </p:cNvPr>
          <p:cNvSpPr txBox="1"/>
          <p:nvPr/>
        </p:nvSpPr>
        <p:spPr>
          <a:xfrm>
            <a:off x="8668551" y="4599932"/>
            <a:ext cx="1723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600">
                <a:latin typeface="Arial Narrow" panose="020B0606020202030204" pitchFamily="34" charset="0"/>
              </a:defRPr>
            </a:lvl1pPr>
          </a:lstStyle>
          <a:p>
            <a:r>
              <a:rPr lang="es-ES" dirty="0"/>
              <a:t>Asignar y ejecutar presupuesto según lo necesario</a:t>
            </a:r>
          </a:p>
        </p:txBody>
      </p:sp>
      <p:sp>
        <p:nvSpPr>
          <p:cNvPr id="152" name="CuadroTexto 151">
            <a:extLst>
              <a:ext uri="{FF2B5EF4-FFF2-40B4-BE49-F238E27FC236}">
                <a16:creationId xmlns:a16="http://schemas.microsoft.com/office/drawing/2014/main" id="{E71A9954-5654-49C6-77B6-AF44B26E7CCD}"/>
              </a:ext>
            </a:extLst>
          </p:cNvPr>
          <p:cNvSpPr txBox="1"/>
          <p:nvPr/>
        </p:nvSpPr>
        <p:spPr>
          <a:xfrm>
            <a:off x="7056846" y="5368416"/>
            <a:ext cx="1452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600">
                <a:latin typeface="Arial Narrow" panose="020B0606020202030204" pitchFamily="34" charset="0"/>
              </a:defRPr>
            </a:lvl1pPr>
          </a:lstStyle>
          <a:p>
            <a:r>
              <a:rPr lang="es-ES" dirty="0"/>
              <a:t>Alinear la gestión operativa</a:t>
            </a:r>
          </a:p>
        </p:txBody>
      </p:sp>
      <p:sp>
        <p:nvSpPr>
          <p:cNvPr id="153" name="CuadroTexto 152">
            <a:extLst>
              <a:ext uri="{FF2B5EF4-FFF2-40B4-BE49-F238E27FC236}">
                <a16:creationId xmlns:a16="http://schemas.microsoft.com/office/drawing/2014/main" id="{CB26A2AE-92D3-4AD3-3D20-BA0A2FC796BA}"/>
              </a:ext>
            </a:extLst>
          </p:cNvPr>
          <p:cNvSpPr txBox="1"/>
          <p:nvPr/>
        </p:nvSpPr>
        <p:spPr>
          <a:xfrm>
            <a:off x="5082976" y="4625297"/>
            <a:ext cx="1647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600">
                <a:latin typeface="Arial Narrow" panose="020B0606020202030204" pitchFamily="34" charset="0"/>
              </a:defRPr>
            </a:lvl1pPr>
          </a:lstStyle>
          <a:p>
            <a:r>
              <a:rPr lang="es-ES" dirty="0"/>
              <a:t>Monitorear, Seguir y Evaluar variables críticas</a:t>
            </a:r>
          </a:p>
        </p:txBody>
      </p:sp>
      <p:sp>
        <p:nvSpPr>
          <p:cNvPr id="154" name="CuadroTexto 153">
            <a:extLst>
              <a:ext uri="{FF2B5EF4-FFF2-40B4-BE49-F238E27FC236}">
                <a16:creationId xmlns:a16="http://schemas.microsoft.com/office/drawing/2014/main" id="{3FC95EFF-5371-BCDE-8AB3-1001F4D5E809}"/>
              </a:ext>
            </a:extLst>
          </p:cNvPr>
          <p:cNvSpPr txBox="1"/>
          <p:nvPr/>
        </p:nvSpPr>
        <p:spPr>
          <a:xfrm>
            <a:off x="4706976" y="2780786"/>
            <a:ext cx="1677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600">
                <a:latin typeface="Arial Narrow" panose="020B0606020202030204" pitchFamily="34" charset="0"/>
              </a:defRPr>
            </a:lvl1pPr>
          </a:lstStyle>
          <a:p>
            <a:r>
              <a:rPr lang="es-ES" dirty="0"/>
              <a:t>Institucionalizar: convertir en el modus operandi</a:t>
            </a:r>
          </a:p>
        </p:txBody>
      </p:sp>
      <p:sp>
        <p:nvSpPr>
          <p:cNvPr id="155" name="Rectángulo 154">
            <a:extLst>
              <a:ext uri="{FF2B5EF4-FFF2-40B4-BE49-F238E27FC236}">
                <a16:creationId xmlns:a16="http://schemas.microsoft.com/office/drawing/2014/main" id="{593A4118-7FDA-4393-CEC0-219E7A204CA8}"/>
              </a:ext>
            </a:extLst>
          </p:cNvPr>
          <p:cNvSpPr/>
          <p:nvPr/>
        </p:nvSpPr>
        <p:spPr>
          <a:xfrm>
            <a:off x="6459790" y="628406"/>
            <a:ext cx="77136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dirty="0">
                <a:ln w="0"/>
                <a:latin typeface="Bahnschrift SemiBold Condensed" panose="020B0502040204020203" pitchFamily="34" charset="0"/>
              </a:rPr>
              <a:t>HITO 01</a:t>
            </a:r>
            <a:endParaRPr lang="es-ES" sz="2000" b="0" cap="none" spc="0" dirty="0">
              <a:ln w="0"/>
              <a:solidFill>
                <a:schemeClr val="tx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156" name="Rectángulo 155">
            <a:extLst>
              <a:ext uri="{FF2B5EF4-FFF2-40B4-BE49-F238E27FC236}">
                <a16:creationId xmlns:a16="http://schemas.microsoft.com/office/drawing/2014/main" id="{F304C777-2CD5-290D-5330-60187C1AFE1A}"/>
              </a:ext>
            </a:extLst>
          </p:cNvPr>
          <p:cNvSpPr/>
          <p:nvPr/>
        </p:nvSpPr>
        <p:spPr>
          <a:xfrm>
            <a:off x="8195399" y="743331"/>
            <a:ext cx="8050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dirty="0">
                <a:ln w="0"/>
                <a:latin typeface="Bahnschrift SemiBold Condensed" panose="020B0502040204020203" pitchFamily="34" charset="0"/>
              </a:rPr>
              <a:t>HITO 02</a:t>
            </a:r>
            <a:endParaRPr lang="es-ES" sz="2000" b="0" cap="none" spc="0" dirty="0">
              <a:ln w="0"/>
              <a:solidFill>
                <a:schemeClr val="tx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157" name="Rectángulo 156">
            <a:extLst>
              <a:ext uri="{FF2B5EF4-FFF2-40B4-BE49-F238E27FC236}">
                <a16:creationId xmlns:a16="http://schemas.microsoft.com/office/drawing/2014/main" id="{5F8E0D06-5D58-A81C-243F-980B9E9096CD}"/>
              </a:ext>
            </a:extLst>
          </p:cNvPr>
          <p:cNvSpPr/>
          <p:nvPr/>
        </p:nvSpPr>
        <p:spPr>
          <a:xfrm>
            <a:off x="9521614" y="2189353"/>
            <a:ext cx="8050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dirty="0">
                <a:ln w="0"/>
                <a:latin typeface="Bahnschrift SemiBold Condensed" panose="020B0502040204020203" pitchFamily="34" charset="0"/>
              </a:rPr>
              <a:t>HITO 03</a:t>
            </a:r>
            <a:endParaRPr lang="es-ES" sz="2000" b="0" cap="none" spc="0" dirty="0">
              <a:ln w="0"/>
              <a:solidFill>
                <a:schemeClr val="tx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158" name="Rectángulo 157">
            <a:extLst>
              <a:ext uri="{FF2B5EF4-FFF2-40B4-BE49-F238E27FC236}">
                <a16:creationId xmlns:a16="http://schemas.microsoft.com/office/drawing/2014/main" id="{23225C8B-CF40-9BC1-4602-2A8059400931}"/>
              </a:ext>
            </a:extLst>
          </p:cNvPr>
          <p:cNvSpPr/>
          <p:nvPr/>
        </p:nvSpPr>
        <p:spPr>
          <a:xfrm>
            <a:off x="9073918" y="4162773"/>
            <a:ext cx="8130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dirty="0">
                <a:ln w="0"/>
                <a:latin typeface="Bahnschrift SemiBold Condensed" panose="020B0502040204020203" pitchFamily="34" charset="0"/>
              </a:rPr>
              <a:t>HITO 04</a:t>
            </a:r>
            <a:endParaRPr lang="es-ES" sz="2000" b="0" cap="none" spc="0" dirty="0">
              <a:ln w="0"/>
              <a:solidFill>
                <a:schemeClr val="tx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159" name="Rectángulo 158">
            <a:extLst>
              <a:ext uri="{FF2B5EF4-FFF2-40B4-BE49-F238E27FC236}">
                <a16:creationId xmlns:a16="http://schemas.microsoft.com/office/drawing/2014/main" id="{0A66930F-4FCE-6D36-B813-A8139AEE7E9B}"/>
              </a:ext>
            </a:extLst>
          </p:cNvPr>
          <p:cNvSpPr/>
          <p:nvPr/>
        </p:nvSpPr>
        <p:spPr>
          <a:xfrm>
            <a:off x="7319886" y="5030819"/>
            <a:ext cx="80663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dirty="0">
                <a:ln w="0"/>
                <a:latin typeface="Bahnschrift SemiBold Condensed" panose="020B0502040204020203" pitchFamily="34" charset="0"/>
              </a:rPr>
              <a:t>HITO 05</a:t>
            </a:r>
            <a:endParaRPr lang="es-ES" sz="2000" b="0" cap="none" spc="0" dirty="0">
              <a:ln w="0"/>
              <a:solidFill>
                <a:schemeClr val="tx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160" name="Rectángulo 159">
            <a:extLst>
              <a:ext uri="{FF2B5EF4-FFF2-40B4-BE49-F238E27FC236}">
                <a16:creationId xmlns:a16="http://schemas.microsoft.com/office/drawing/2014/main" id="{53163C87-1313-4254-2C19-6FC5353C523F}"/>
              </a:ext>
            </a:extLst>
          </p:cNvPr>
          <p:cNvSpPr/>
          <p:nvPr/>
        </p:nvSpPr>
        <p:spPr>
          <a:xfrm>
            <a:off x="5540268" y="4212769"/>
            <a:ext cx="80182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dirty="0">
                <a:ln w="0"/>
                <a:latin typeface="Bahnschrift SemiBold Condensed" panose="020B0502040204020203" pitchFamily="34" charset="0"/>
              </a:rPr>
              <a:t>HITO 06</a:t>
            </a:r>
            <a:endParaRPr lang="es-ES" sz="2000" b="0" cap="none" spc="0" dirty="0">
              <a:ln w="0"/>
              <a:solidFill>
                <a:schemeClr val="tx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161" name="Rectángulo 160">
            <a:extLst>
              <a:ext uri="{FF2B5EF4-FFF2-40B4-BE49-F238E27FC236}">
                <a16:creationId xmlns:a16="http://schemas.microsoft.com/office/drawing/2014/main" id="{B03EC35D-B107-6D9A-12FC-4F8631A082C7}"/>
              </a:ext>
            </a:extLst>
          </p:cNvPr>
          <p:cNvSpPr/>
          <p:nvPr/>
        </p:nvSpPr>
        <p:spPr>
          <a:xfrm>
            <a:off x="5145514" y="2421651"/>
            <a:ext cx="80022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dirty="0">
                <a:ln w="0"/>
                <a:latin typeface="Bahnschrift SemiBold Condensed" panose="020B0502040204020203" pitchFamily="34" charset="0"/>
              </a:rPr>
              <a:t>HITO 07</a:t>
            </a:r>
            <a:endParaRPr lang="es-ES" sz="2000" b="0" cap="none" spc="0" dirty="0">
              <a:ln w="0"/>
              <a:solidFill>
                <a:schemeClr val="tx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162" name="CuadroTexto 161">
            <a:extLst>
              <a:ext uri="{FF2B5EF4-FFF2-40B4-BE49-F238E27FC236}">
                <a16:creationId xmlns:a16="http://schemas.microsoft.com/office/drawing/2014/main" id="{D7DB371D-3CFA-DB54-10DE-0205416AA472}"/>
              </a:ext>
            </a:extLst>
          </p:cNvPr>
          <p:cNvSpPr txBox="1"/>
          <p:nvPr/>
        </p:nvSpPr>
        <p:spPr>
          <a:xfrm>
            <a:off x="1997993" y="1411526"/>
            <a:ext cx="12901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0" dirty="0"/>
              <a:t>7</a:t>
            </a:r>
            <a:endParaRPr lang="es-PE" sz="12000" dirty="0"/>
          </a:p>
        </p:txBody>
      </p:sp>
      <p:sp>
        <p:nvSpPr>
          <p:cNvPr id="163" name="Título 1">
            <a:extLst>
              <a:ext uri="{FF2B5EF4-FFF2-40B4-BE49-F238E27FC236}">
                <a16:creationId xmlns:a16="http://schemas.microsoft.com/office/drawing/2014/main" id="{92E08629-69ED-4597-44F2-DA744A0DC038}"/>
              </a:ext>
            </a:extLst>
          </p:cNvPr>
          <p:cNvSpPr txBox="1">
            <a:spLocks/>
          </p:cNvSpPr>
          <p:nvPr/>
        </p:nvSpPr>
        <p:spPr>
          <a:xfrm>
            <a:off x="656484" y="5553000"/>
            <a:ext cx="3861291" cy="634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b="1" dirty="0">
                <a:solidFill>
                  <a:srgbClr val="E10342"/>
                </a:solidFill>
              </a:rPr>
              <a:t>Presupuesto por Resultados</a:t>
            </a:r>
          </a:p>
        </p:txBody>
      </p:sp>
      <p:sp>
        <p:nvSpPr>
          <p:cNvPr id="2" name="Google Shape;119;p4">
            <a:extLst>
              <a:ext uri="{FF2B5EF4-FFF2-40B4-BE49-F238E27FC236}">
                <a16:creationId xmlns:a16="http://schemas.microsoft.com/office/drawing/2014/main" id="{3F73AC88-F054-648B-57AD-1692F10C459F}"/>
              </a:ext>
            </a:extLst>
          </p:cNvPr>
          <p:cNvSpPr txBox="1"/>
          <p:nvPr/>
        </p:nvSpPr>
        <p:spPr>
          <a:xfrm>
            <a:off x="725058" y="231150"/>
            <a:ext cx="11162142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¿Como se implementa?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32266B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420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149" grpId="0"/>
      <p:bldP spid="150" grpId="0"/>
      <p:bldP spid="151" grpId="0"/>
      <p:bldP spid="152" grpId="0"/>
      <p:bldP spid="153" grpId="0"/>
      <p:bldP spid="1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riángulo rectángulo 25">
            <a:extLst>
              <a:ext uri="{FF2B5EF4-FFF2-40B4-BE49-F238E27FC236}">
                <a16:creationId xmlns:a16="http://schemas.microsoft.com/office/drawing/2014/main" id="{EA884F47-23BE-59C2-7989-635D7469CB29}"/>
              </a:ext>
            </a:extLst>
          </p:cNvPr>
          <p:cNvSpPr/>
          <p:nvPr/>
        </p:nvSpPr>
        <p:spPr>
          <a:xfrm flipV="1">
            <a:off x="3528276" y="5538194"/>
            <a:ext cx="3240000" cy="1306800"/>
          </a:xfrm>
          <a:prstGeom prst="rtTriangle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  <a:alpha val="0"/>
                </a:schemeClr>
              </a:gs>
              <a:gs pos="87000">
                <a:schemeClr val="tx1">
                  <a:lumMod val="95000"/>
                  <a:lumOff val="5000"/>
                </a:schemeClr>
              </a:gs>
            </a:gsLst>
            <a:lin ang="0" scaled="0"/>
            <a:tileRect/>
          </a:gradFill>
          <a:effectLst>
            <a:softEdge rad="127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27" name="Rectángulo: esquinas superiores redondeadas 26">
            <a:extLst>
              <a:ext uri="{FF2B5EF4-FFF2-40B4-BE49-F238E27FC236}">
                <a16:creationId xmlns:a16="http://schemas.microsoft.com/office/drawing/2014/main" id="{162F5067-107A-DE9C-0852-E0379D82BA58}"/>
              </a:ext>
            </a:extLst>
          </p:cNvPr>
          <p:cNvSpPr/>
          <p:nvPr/>
        </p:nvSpPr>
        <p:spPr>
          <a:xfrm rot="16200000">
            <a:off x="4612220" y="3559890"/>
            <a:ext cx="1123200" cy="3153600"/>
          </a:xfrm>
          <a:prstGeom prst="round2SameRect">
            <a:avLst>
              <a:gd name="adj1" fmla="val 38889"/>
              <a:gd name="adj2" fmla="val 0"/>
            </a:avLst>
          </a:prstGeom>
          <a:gradFill flip="none" rotWithShape="1">
            <a:gsLst>
              <a:gs pos="33000">
                <a:schemeClr val="accent3">
                  <a:lumMod val="0"/>
                  <a:lumOff val="100000"/>
                </a:schemeClr>
              </a:gs>
              <a:gs pos="78000">
                <a:schemeClr val="bg1">
                  <a:lumMod val="85000"/>
                </a:schemeClr>
              </a:gs>
              <a:gs pos="100000">
                <a:srgbClr val="FFFFFF">
                  <a:alpha val="0"/>
                  <a:lumMod val="0"/>
                  <a:lumOff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Triángulo rectángulo 11">
            <a:extLst>
              <a:ext uri="{FF2B5EF4-FFF2-40B4-BE49-F238E27FC236}">
                <a16:creationId xmlns:a16="http://schemas.microsoft.com/office/drawing/2014/main" id="{64E407C4-1147-DD4A-0FFA-D996E7D82A17}"/>
              </a:ext>
            </a:extLst>
          </p:cNvPr>
          <p:cNvSpPr/>
          <p:nvPr/>
        </p:nvSpPr>
        <p:spPr>
          <a:xfrm flipH="1" flipV="1">
            <a:off x="5479291" y="4380930"/>
            <a:ext cx="3240000" cy="1306800"/>
          </a:xfrm>
          <a:prstGeom prst="rtTriangle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  <a:alpha val="0"/>
                </a:schemeClr>
              </a:gs>
              <a:gs pos="87000">
                <a:schemeClr val="tx1">
                  <a:lumMod val="95000"/>
                  <a:lumOff val="5000"/>
                </a:schemeClr>
              </a:gs>
            </a:gsLst>
            <a:lin ang="0" scaled="0"/>
            <a:tileRect/>
          </a:gradFill>
          <a:effectLst>
            <a:softEdge rad="127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23" name="Rectángulo: esquinas superiores redondeadas 22">
            <a:extLst>
              <a:ext uri="{FF2B5EF4-FFF2-40B4-BE49-F238E27FC236}">
                <a16:creationId xmlns:a16="http://schemas.microsoft.com/office/drawing/2014/main" id="{DCAC77B2-64FD-FFD4-EF71-713276B766A8}"/>
              </a:ext>
            </a:extLst>
          </p:cNvPr>
          <p:cNvSpPr/>
          <p:nvPr/>
        </p:nvSpPr>
        <p:spPr>
          <a:xfrm rot="5400000" flipH="1">
            <a:off x="6512147" y="2402626"/>
            <a:ext cx="1123200" cy="3153600"/>
          </a:xfrm>
          <a:prstGeom prst="round2SameRect">
            <a:avLst>
              <a:gd name="adj1" fmla="val 38889"/>
              <a:gd name="adj2" fmla="val 0"/>
            </a:avLst>
          </a:prstGeom>
          <a:gradFill flip="none" rotWithShape="1">
            <a:gsLst>
              <a:gs pos="33000">
                <a:schemeClr val="accent3">
                  <a:lumMod val="0"/>
                  <a:lumOff val="100000"/>
                </a:schemeClr>
              </a:gs>
              <a:gs pos="78000">
                <a:schemeClr val="bg1">
                  <a:lumMod val="85000"/>
                </a:schemeClr>
              </a:gs>
              <a:gs pos="100000">
                <a:srgbClr val="FFFFFF">
                  <a:alpha val="0"/>
                  <a:lumMod val="0"/>
                  <a:lumOff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9B2FC74-55B8-C9AA-B7AD-558B3C06C3BA}"/>
              </a:ext>
            </a:extLst>
          </p:cNvPr>
          <p:cNvSpPr/>
          <p:nvPr/>
        </p:nvSpPr>
        <p:spPr>
          <a:xfrm>
            <a:off x="867258" y="223851"/>
            <a:ext cx="10070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Bahnschrift SemiBold Condensed" panose="020B0502040204020203" pitchFamily="34" charset="0"/>
                <a:ea typeface="+mn-ea"/>
                <a:cs typeface="+mn-cs"/>
              </a:rPr>
              <a:t>HITO 01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32CF275-ADE0-76C9-3A17-A2142AC9F822}"/>
              </a:ext>
            </a:extLst>
          </p:cNvPr>
          <p:cNvSpPr txBox="1"/>
          <p:nvPr/>
        </p:nvSpPr>
        <p:spPr>
          <a:xfrm>
            <a:off x="1874265" y="266877"/>
            <a:ext cx="101616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Priorizar un resultado, generar coalición y establecer liderazgo con la mayor influencia sobre la burocracia</a:t>
            </a: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E5300CA6-A0FE-5650-EF10-6E4AB7982695}"/>
              </a:ext>
            </a:extLst>
          </p:cNvPr>
          <p:cNvSpPr txBox="1">
            <a:spLocks/>
          </p:cNvSpPr>
          <p:nvPr/>
        </p:nvSpPr>
        <p:spPr>
          <a:xfrm>
            <a:off x="1874265" y="1207649"/>
            <a:ext cx="10557819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dirty="0" smtClean="0">
                <a:latin typeface="Century Gothic" panose="020B0502020202020204" pitchFamily="34" charset="0"/>
              </a:rPr>
              <a:t>Prioriza resultados ciudadanos: Reducir Desnutrición Crónica Infantil </a:t>
            </a:r>
            <a:endParaRPr lang="es-ES" sz="2000" dirty="0">
              <a:latin typeface="Century Gothic" panose="020B0502020202020204" pitchFamily="34" charset="0"/>
            </a:endParaRPr>
          </a:p>
        </p:txBody>
      </p:sp>
      <p:sp>
        <p:nvSpPr>
          <p:cNvPr id="9" name="Triángulo rectángulo 8">
            <a:extLst>
              <a:ext uri="{FF2B5EF4-FFF2-40B4-BE49-F238E27FC236}">
                <a16:creationId xmlns:a16="http://schemas.microsoft.com/office/drawing/2014/main" id="{BBA54ABB-75A8-2084-8827-EA1E5952B46A}"/>
              </a:ext>
            </a:extLst>
          </p:cNvPr>
          <p:cNvSpPr/>
          <p:nvPr/>
        </p:nvSpPr>
        <p:spPr>
          <a:xfrm flipV="1">
            <a:off x="3558751" y="3257730"/>
            <a:ext cx="3240000" cy="1306800"/>
          </a:xfrm>
          <a:prstGeom prst="rtTriangle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  <a:alpha val="0"/>
                </a:schemeClr>
              </a:gs>
              <a:gs pos="87000">
                <a:schemeClr val="tx1">
                  <a:lumMod val="95000"/>
                  <a:lumOff val="5000"/>
                </a:schemeClr>
              </a:gs>
            </a:gsLst>
            <a:lin ang="0" scaled="0"/>
            <a:tileRect/>
          </a:gradFill>
          <a:effectLst>
            <a:softEdge rad="127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8" name="Rectángulo: esquinas superiores redondeadas 7">
            <a:extLst>
              <a:ext uri="{FF2B5EF4-FFF2-40B4-BE49-F238E27FC236}">
                <a16:creationId xmlns:a16="http://schemas.microsoft.com/office/drawing/2014/main" id="{B3398366-43DE-24AC-D587-FCF1FC481A96}"/>
              </a:ext>
            </a:extLst>
          </p:cNvPr>
          <p:cNvSpPr/>
          <p:nvPr/>
        </p:nvSpPr>
        <p:spPr>
          <a:xfrm rot="16200000">
            <a:off x="4642695" y="1279426"/>
            <a:ext cx="1123200" cy="3153600"/>
          </a:xfrm>
          <a:prstGeom prst="round2SameRect">
            <a:avLst>
              <a:gd name="adj1" fmla="val 38889"/>
              <a:gd name="adj2" fmla="val 0"/>
            </a:avLst>
          </a:prstGeom>
          <a:gradFill flip="none" rotWithShape="1">
            <a:gsLst>
              <a:gs pos="33000">
                <a:schemeClr val="accent3">
                  <a:lumMod val="0"/>
                  <a:lumOff val="100000"/>
                </a:schemeClr>
              </a:gs>
              <a:gs pos="78000">
                <a:schemeClr val="bg1">
                  <a:lumMod val="85000"/>
                </a:schemeClr>
              </a:gs>
              <a:gs pos="100000">
                <a:srgbClr val="FFFFFF">
                  <a:alpha val="0"/>
                  <a:lumMod val="0"/>
                  <a:lumOff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F0AFF0C7-62D9-01A4-F2C0-ECF76205F11C}"/>
              </a:ext>
            </a:extLst>
          </p:cNvPr>
          <p:cNvSpPr/>
          <p:nvPr/>
        </p:nvSpPr>
        <p:spPr>
          <a:xfrm>
            <a:off x="3707551" y="2408065"/>
            <a:ext cx="936000" cy="936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A9EDB3C8-785D-194F-28C8-5FDF029BE6D6}"/>
              </a:ext>
            </a:extLst>
          </p:cNvPr>
          <p:cNvSpPr/>
          <p:nvPr/>
        </p:nvSpPr>
        <p:spPr>
          <a:xfrm>
            <a:off x="3695194" y="4669882"/>
            <a:ext cx="936000" cy="936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16396B4B-EFBA-F920-5C9C-7CDF2F254142}"/>
              </a:ext>
            </a:extLst>
          </p:cNvPr>
          <p:cNvSpPr/>
          <p:nvPr/>
        </p:nvSpPr>
        <p:spPr>
          <a:xfrm>
            <a:off x="7614372" y="3527601"/>
            <a:ext cx="936000" cy="936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 dist="762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1FF41E8A-1A06-465A-663E-805BE56E5237}"/>
              </a:ext>
            </a:extLst>
          </p:cNvPr>
          <p:cNvSpPr txBox="1"/>
          <p:nvPr/>
        </p:nvSpPr>
        <p:spPr>
          <a:xfrm>
            <a:off x="4723528" y="2277068"/>
            <a:ext cx="1909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Bookman Old Style" panose="02050604050505020204" pitchFamily="18" charset="0"/>
              </a:rPr>
              <a:t>POLÍTICO</a:t>
            </a:r>
            <a:endParaRPr lang="es-PE" b="1" dirty="0">
              <a:latin typeface="Bookman Old Style" panose="02050604050505020204" pitchFamily="18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DC279EB9-CD31-334A-2C0B-3007E545CDD7}"/>
              </a:ext>
            </a:extLst>
          </p:cNvPr>
          <p:cNvSpPr txBox="1"/>
          <p:nvPr/>
        </p:nvSpPr>
        <p:spPr>
          <a:xfrm>
            <a:off x="4693751" y="2560507"/>
            <a:ext cx="2920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Presidente de la República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s-ES" sz="1600" dirty="0">
                <a:latin typeface="Arial Narrow" panose="020B0606020202030204" pitchFamily="34" charset="0"/>
              </a:rPr>
              <a:t>Coordinador Político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s-ES" sz="1600" dirty="0">
                <a:latin typeface="Arial Narrow" panose="020B0606020202030204" pitchFamily="34" charset="0"/>
              </a:rPr>
              <a:t>Ministro de Economía y Finanzas</a:t>
            </a:r>
            <a:endParaRPr lang="es-PE" sz="1600" dirty="0">
              <a:latin typeface="Arial Narrow" panose="020B0606020202030204" pitchFamily="34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75951544-FDFB-A549-FC18-A073D7B5CC2C}"/>
              </a:ext>
            </a:extLst>
          </p:cNvPr>
          <p:cNvSpPr txBox="1"/>
          <p:nvPr/>
        </p:nvSpPr>
        <p:spPr>
          <a:xfrm>
            <a:off x="3962592" y="2599193"/>
            <a:ext cx="425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1</a:t>
            </a:r>
            <a:endParaRPr lang="es-PE" sz="32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4BB0DB5A-524A-9280-53B5-681111B999CF}"/>
              </a:ext>
            </a:extLst>
          </p:cNvPr>
          <p:cNvSpPr txBox="1"/>
          <p:nvPr/>
        </p:nvSpPr>
        <p:spPr>
          <a:xfrm>
            <a:off x="7869413" y="3681697"/>
            <a:ext cx="425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2</a:t>
            </a:r>
            <a:endParaRPr lang="es-PE" sz="32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3EF558D7-F619-4F1C-8F3F-9BF4C49BBD87}"/>
              </a:ext>
            </a:extLst>
          </p:cNvPr>
          <p:cNvSpPr txBox="1"/>
          <p:nvPr/>
        </p:nvSpPr>
        <p:spPr>
          <a:xfrm>
            <a:off x="3950235" y="4829420"/>
            <a:ext cx="425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3</a:t>
            </a:r>
            <a:endParaRPr lang="es-PE" sz="32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B02B6D25-E532-536F-49BF-F72426FE5A8E}"/>
              </a:ext>
            </a:extLst>
          </p:cNvPr>
          <p:cNvSpPr txBox="1"/>
          <p:nvPr/>
        </p:nvSpPr>
        <p:spPr>
          <a:xfrm>
            <a:off x="5691912" y="3433404"/>
            <a:ext cx="1909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>
                <a:latin typeface="Bookman Old Style" panose="02050604050505020204" pitchFamily="18" charset="0"/>
              </a:rPr>
              <a:t>TÉCNICO</a:t>
            </a:r>
            <a:endParaRPr lang="es-PE" b="1" dirty="0">
              <a:latin typeface="Bookman Old Style" panose="02050604050505020204" pitchFamily="18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AD49D374-FF05-E9E0-A441-18B458A69094}"/>
              </a:ext>
            </a:extLst>
          </p:cNvPr>
          <p:cNvSpPr txBox="1"/>
          <p:nvPr/>
        </p:nvSpPr>
        <p:spPr>
          <a:xfrm>
            <a:off x="4399677" y="3686125"/>
            <a:ext cx="315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r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Ministro de Economía y Finanzas</a:t>
            </a:r>
            <a:endParaRPr lang="es-PE" sz="1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174625" indent="-174625" algn="r">
              <a:buFont typeface="Arial" panose="020B0604020202020204" pitchFamily="34" charset="0"/>
              <a:buChar char="•"/>
            </a:pPr>
            <a:r>
              <a:rPr lang="es-ES" sz="1600" dirty="0">
                <a:latin typeface="Arial Narrow" panose="020B0606020202030204" pitchFamily="34" charset="0"/>
              </a:rPr>
              <a:t>Ente coordinador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3C418F28-1F9C-195C-9A59-127D6A7C352C}"/>
              </a:ext>
            </a:extLst>
          </p:cNvPr>
          <p:cNvSpPr txBox="1"/>
          <p:nvPr/>
        </p:nvSpPr>
        <p:spPr>
          <a:xfrm>
            <a:off x="4693751" y="4583884"/>
            <a:ext cx="1909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Bookman Old Style" panose="02050604050505020204" pitchFamily="18" charset="0"/>
              </a:rPr>
              <a:t>OPERATIVO</a:t>
            </a:r>
            <a:endParaRPr lang="es-PE" b="1" dirty="0">
              <a:latin typeface="Bookman Old Style" panose="02050604050505020204" pitchFamily="18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2EDE316F-DBFA-31C5-E0B6-E6A007A6E57D}"/>
              </a:ext>
            </a:extLst>
          </p:cNvPr>
          <p:cNvSpPr txBox="1"/>
          <p:nvPr/>
        </p:nvSpPr>
        <p:spPr>
          <a:xfrm>
            <a:off x="4725538" y="4865528"/>
            <a:ext cx="2920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es-ES" sz="1600" dirty="0">
                <a:latin typeface="Arial Narrow" panose="020B0606020202030204" pitchFamily="34" charset="0"/>
              </a:rPr>
              <a:t>Entidades 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s-ES" sz="1600" dirty="0">
                <a:latin typeface="Arial Narrow" panose="020B0606020202030204" pitchFamily="34" charset="0"/>
              </a:rPr>
              <a:t>EOD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s-ES" sz="1600" dirty="0">
                <a:latin typeface="Arial Narrow" panose="020B0606020202030204" pitchFamily="34" charset="0"/>
              </a:rPr>
              <a:t>Puntos de Atención al Ciudadano</a:t>
            </a:r>
            <a:endParaRPr lang="es-PE" sz="1600" dirty="0">
              <a:latin typeface="Arial Narrow" panose="020B060602020203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309069" y="3142929"/>
            <a:ext cx="180860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Century Gothic" panose="020B0502020202020204" pitchFamily="34" charset="0"/>
              </a:rPr>
              <a:t>Liderazgo y conducción con influencia sobre la burocracia</a:t>
            </a:r>
          </a:p>
        </p:txBody>
      </p:sp>
      <p:sp>
        <p:nvSpPr>
          <p:cNvPr id="5" name="Pentágono 4"/>
          <p:cNvSpPr/>
          <p:nvPr/>
        </p:nvSpPr>
        <p:spPr>
          <a:xfrm>
            <a:off x="1156448" y="3077490"/>
            <a:ext cx="2417132" cy="1667279"/>
          </a:xfrm>
          <a:prstGeom prst="homePlate">
            <a:avLst/>
          </a:prstGeom>
          <a:noFill/>
          <a:ln>
            <a:solidFill>
              <a:srgbClr val="DFE9ED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8444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36">
            <a:extLst>
              <a:ext uri="{FF2B5EF4-FFF2-40B4-BE49-F238E27FC236}">
                <a16:creationId xmlns:a16="http://schemas.microsoft.com/office/drawing/2014/main" id="{E65A0EF6-0598-634F-93B8-8EA60B575C8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2B3DD524-C9E3-1D4D-FE2A-FE548B05CC2E}"/>
              </a:ext>
            </a:extLst>
          </p:cNvPr>
          <p:cNvGrpSpPr/>
          <p:nvPr/>
        </p:nvGrpSpPr>
        <p:grpSpPr>
          <a:xfrm>
            <a:off x="8020879" y="6124883"/>
            <a:ext cx="4056820" cy="657192"/>
            <a:chOff x="8020879" y="6124883"/>
            <a:chExt cx="4056820" cy="657192"/>
          </a:xfrm>
        </p:grpSpPr>
        <p:pic>
          <p:nvPicPr>
            <p:cNvPr id="39" name="Imagen 38">
              <a:extLst>
                <a:ext uri="{FF2B5EF4-FFF2-40B4-BE49-F238E27FC236}">
                  <a16:creationId xmlns:a16="http://schemas.microsoft.com/office/drawing/2014/main" id="{82F2F73F-E448-8A4E-9134-38EC3903F3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" r="44165" b="-8208"/>
            <a:stretch/>
          </p:blipFill>
          <p:spPr>
            <a:xfrm>
              <a:off x="8020879" y="6124883"/>
              <a:ext cx="2201300" cy="575720"/>
            </a:xfrm>
            <a:prstGeom prst="rect">
              <a:avLst/>
            </a:prstGeom>
          </p:spPr>
        </p:pic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69B1B45C-AAD1-AB7B-DE88-05930B692AE8}"/>
                </a:ext>
              </a:extLst>
            </p:cNvPr>
            <p:cNvSpPr txBox="1"/>
            <p:nvPr/>
          </p:nvSpPr>
          <p:spPr>
            <a:xfrm>
              <a:off x="10222178" y="6204994"/>
              <a:ext cx="1855521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C" sz="1050" dirty="0">
                  <a:solidFill>
                    <a:srgbClr val="382D6F"/>
                  </a:solidFill>
                  <a:latin typeface="Barlow Condensed Medium" pitchFamily="2" charset="77"/>
                </a:rPr>
                <a:t>Secretaría Técnica Ecuador </a:t>
              </a:r>
              <a:r>
                <a:rPr lang="es-EC" sz="1050" dirty="0" smtClean="0">
                  <a:solidFill>
                    <a:srgbClr val="382D6F"/>
                  </a:solidFill>
                  <a:latin typeface="Barlow Condensed Medium" pitchFamily="2" charset="77"/>
                </a:rPr>
                <a:t>Crece Sin </a:t>
              </a:r>
              <a:r>
                <a:rPr lang="es-EC" sz="1050" dirty="0">
                  <a:solidFill>
                    <a:srgbClr val="382D6F"/>
                  </a:solidFill>
                  <a:latin typeface="Barlow Condensed Medium" pitchFamily="2" charset="77"/>
                </a:rPr>
                <a:t>Desnutrición Infantil</a:t>
              </a:r>
            </a:p>
          </p:txBody>
        </p:sp>
      </p:grpSp>
      <p:sp>
        <p:nvSpPr>
          <p:cNvPr id="3" name="Rectángulo 2">
            <a:extLst>
              <a:ext uri="{FF2B5EF4-FFF2-40B4-BE49-F238E27FC236}">
                <a16:creationId xmlns:a16="http://schemas.microsoft.com/office/drawing/2014/main" id="{F9B2FC74-55B8-C9AA-B7AD-558B3C06C3BA}"/>
              </a:ext>
            </a:extLst>
          </p:cNvPr>
          <p:cNvSpPr/>
          <p:nvPr/>
        </p:nvSpPr>
        <p:spPr>
          <a:xfrm>
            <a:off x="843213" y="223851"/>
            <a:ext cx="10550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Bahnschrift SemiBold Condensed" panose="020B0502040204020203" pitchFamily="34" charset="0"/>
                <a:ea typeface="+mn-ea"/>
                <a:cs typeface="+mn-cs"/>
              </a:rPr>
              <a:t>HITO 02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32CF275-ADE0-76C9-3A17-A2142AC9F822}"/>
              </a:ext>
            </a:extLst>
          </p:cNvPr>
          <p:cNvSpPr txBox="1"/>
          <p:nvPr/>
        </p:nvSpPr>
        <p:spPr>
          <a:xfrm>
            <a:off x="1874265" y="266877"/>
            <a:ext cx="101616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Definir estrategia causal basada en evidencia científica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4D76BDA7-3AE3-F88B-788E-CD895588611D}"/>
              </a:ext>
            </a:extLst>
          </p:cNvPr>
          <p:cNvSpPr/>
          <p:nvPr/>
        </p:nvSpPr>
        <p:spPr>
          <a:xfrm>
            <a:off x="4889258" y="2832929"/>
            <a:ext cx="2215992" cy="1640468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E2EFB5A9-93C5-E41C-987D-01377A151B2E}"/>
              </a:ext>
            </a:extLst>
          </p:cNvPr>
          <p:cNvSpPr txBox="1">
            <a:spLocks/>
          </p:cNvSpPr>
          <p:nvPr/>
        </p:nvSpPr>
        <p:spPr>
          <a:xfrm>
            <a:off x="-36562" y="886028"/>
            <a:ext cx="8328952" cy="337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1800" kern="0" dirty="0">
                <a:latin typeface="Century Gothic" panose="020B0502020202020204" pitchFamily="34" charset="0"/>
              </a:rPr>
              <a:t>Entender la prioridad desde la ciencia: causas, soluciones 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2D274F8C-69C0-35E0-99B4-F723375A8CA9}"/>
              </a:ext>
            </a:extLst>
          </p:cNvPr>
          <p:cNvSpPr/>
          <p:nvPr/>
        </p:nvSpPr>
        <p:spPr>
          <a:xfrm>
            <a:off x="3618322" y="1925965"/>
            <a:ext cx="2215992" cy="1640468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29E7BD98-3818-BCAE-D875-322FF1B40049}"/>
              </a:ext>
            </a:extLst>
          </p:cNvPr>
          <p:cNvSpPr/>
          <p:nvPr/>
        </p:nvSpPr>
        <p:spPr>
          <a:xfrm>
            <a:off x="4959091" y="1326224"/>
            <a:ext cx="2215992" cy="1640468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3068303E-6D5F-215F-E37E-96DD4EBF7122}"/>
              </a:ext>
            </a:extLst>
          </p:cNvPr>
          <p:cNvSpPr/>
          <p:nvPr/>
        </p:nvSpPr>
        <p:spPr>
          <a:xfrm>
            <a:off x="6299859" y="1925964"/>
            <a:ext cx="2215992" cy="1640468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EC8CE79A-42B2-A483-08F0-A4E6F380D4E4}"/>
              </a:ext>
            </a:extLst>
          </p:cNvPr>
          <p:cNvSpPr/>
          <p:nvPr/>
        </p:nvSpPr>
        <p:spPr>
          <a:xfrm>
            <a:off x="6765403" y="3184245"/>
            <a:ext cx="2215992" cy="1640468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277C0D4-0965-7C95-4F2B-30A45362E3BA}"/>
              </a:ext>
            </a:extLst>
          </p:cNvPr>
          <p:cNvSpPr/>
          <p:nvPr/>
        </p:nvSpPr>
        <p:spPr>
          <a:xfrm>
            <a:off x="5620163" y="4224973"/>
            <a:ext cx="2215992" cy="1640468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91001796-2950-3699-D356-DD75F8CCE8E8}"/>
              </a:ext>
            </a:extLst>
          </p:cNvPr>
          <p:cNvSpPr/>
          <p:nvPr/>
        </p:nvSpPr>
        <p:spPr>
          <a:xfrm>
            <a:off x="3976792" y="4224973"/>
            <a:ext cx="2215992" cy="1640468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FFEBAE79-86E6-4D7B-8FD5-E4E3978622F4}"/>
              </a:ext>
            </a:extLst>
          </p:cNvPr>
          <p:cNvSpPr/>
          <p:nvPr/>
        </p:nvSpPr>
        <p:spPr>
          <a:xfrm>
            <a:off x="3208643" y="3028432"/>
            <a:ext cx="2215992" cy="1640468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Century Gothic" panose="020B050202020202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E19D83F-845C-75A1-337B-51638CFA80EF}"/>
              </a:ext>
            </a:extLst>
          </p:cNvPr>
          <p:cNvSpPr txBox="1"/>
          <p:nvPr/>
        </p:nvSpPr>
        <p:spPr>
          <a:xfrm>
            <a:off x="5340412" y="1537898"/>
            <a:ext cx="1526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Experiencia &amp; Expertise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A85FC1AF-DEFC-F264-4E88-674B1809F1F9}"/>
              </a:ext>
            </a:extLst>
          </p:cNvPr>
          <p:cNvSpPr txBox="1"/>
          <p:nvPr/>
        </p:nvSpPr>
        <p:spPr>
          <a:xfrm>
            <a:off x="5289627" y="3345154"/>
            <a:ext cx="1526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Evidencia científica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F10B86DD-707A-4E0D-6C43-68ABD5B974E5}"/>
              </a:ext>
            </a:extLst>
          </p:cNvPr>
          <p:cNvSpPr txBox="1"/>
          <p:nvPr/>
        </p:nvSpPr>
        <p:spPr>
          <a:xfrm>
            <a:off x="7175083" y="3829839"/>
            <a:ext cx="15269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Recursos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566F20D5-E48B-CFBE-A03D-C1CAE9EA9F43}"/>
              </a:ext>
            </a:extLst>
          </p:cNvPr>
          <p:cNvSpPr txBox="1"/>
          <p:nvPr/>
        </p:nvSpPr>
        <p:spPr>
          <a:xfrm>
            <a:off x="6765404" y="2452747"/>
            <a:ext cx="1526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Opinión, juicio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3548325-6C37-7A76-BC82-59E61C21D4F5}"/>
              </a:ext>
            </a:extLst>
          </p:cNvPr>
          <p:cNvSpPr txBox="1"/>
          <p:nvPr/>
        </p:nvSpPr>
        <p:spPr>
          <a:xfrm>
            <a:off x="4235137" y="4771769"/>
            <a:ext cx="1526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Hábitos &amp; Tradiciones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C47CE037-C7C8-AD15-8DB2-9C76DB3349EF}"/>
              </a:ext>
            </a:extLst>
          </p:cNvPr>
          <p:cNvSpPr txBox="1"/>
          <p:nvPr/>
        </p:nvSpPr>
        <p:spPr>
          <a:xfrm>
            <a:off x="6107437" y="4612181"/>
            <a:ext cx="15269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Valores y Contexto de la toma de decisión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1784AD61-64D5-3551-E17F-1051A5EA8DED}"/>
              </a:ext>
            </a:extLst>
          </p:cNvPr>
          <p:cNvSpPr txBox="1"/>
          <p:nvPr/>
        </p:nvSpPr>
        <p:spPr>
          <a:xfrm>
            <a:off x="3284673" y="3501303"/>
            <a:ext cx="1806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Presión de grupos de interés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4FB4346-CDD5-6161-25C8-8832D4CB8929}"/>
              </a:ext>
            </a:extLst>
          </p:cNvPr>
          <p:cNvSpPr txBox="1"/>
          <p:nvPr/>
        </p:nvSpPr>
        <p:spPr>
          <a:xfrm>
            <a:off x="3681502" y="2387271"/>
            <a:ext cx="17038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Pragmatismo &amp; Contingencias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FFBC9F53-D2C0-A694-1423-BBA8435EC9CD}"/>
              </a:ext>
            </a:extLst>
          </p:cNvPr>
          <p:cNvSpPr txBox="1"/>
          <p:nvPr/>
        </p:nvSpPr>
        <p:spPr>
          <a:xfrm>
            <a:off x="186899" y="6495254"/>
            <a:ext cx="5789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P. Davies (2008). </a:t>
            </a:r>
            <a:r>
              <a:rPr lang="es-ES" sz="1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Making</a:t>
            </a:r>
            <a:r>
              <a:rPr lang="es-ES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 Policy Evidence-Based: The UK </a:t>
            </a:r>
            <a:r>
              <a:rPr lang="es-ES" sz="1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Experience</a:t>
            </a:r>
            <a:endParaRPr lang="es-ES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9C87C711-98AC-B219-22D0-8CA16C82F6AC}"/>
              </a:ext>
            </a:extLst>
          </p:cNvPr>
          <p:cNvSpPr txBox="1"/>
          <p:nvPr/>
        </p:nvSpPr>
        <p:spPr>
          <a:xfrm>
            <a:off x="3042112" y="6079884"/>
            <a:ext cx="5789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Factores entorno a las decisiones de política y gestión públicas</a:t>
            </a:r>
          </a:p>
        </p:txBody>
      </p:sp>
    </p:spTree>
    <p:extLst>
      <p:ext uri="{BB962C8B-B14F-4D97-AF65-F5344CB8AC3E}">
        <p14:creationId xmlns:p14="http://schemas.microsoft.com/office/powerpoint/2010/main" val="273422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Imagen 89">
            <a:extLst>
              <a:ext uri="{FF2B5EF4-FFF2-40B4-BE49-F238E27FC236}">
                <a16:creationId xmlns:a16="http://schemas.microsoft.com/office/drawing/2014/main" id="{E65A0EF6-0598-634F-93B8-8EA60B575C8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grpSp>
        <p:nvGrpSpPr>
          <p:cNvPr id="91" name="Grupo 90">
            <a:extLst>
              <a:ext uri="{FF2B5EF4-FFF2-40B4-BE49-F238E27FC236}">
                <a16:creationId xmlns:a16="http://schemas.microsoft.com/office/drawing/2014/main" id="{2B3DD524-C9E3-1D4D-FE2A-FE548B05CC2E}"/>
              </a:ext>
            </a:extLst>
          </p:cNvPr>
          <p:cNvGrpSpPr/>
          <p:nvPr/>
        </p:nvGrpSpPr>
        <p:grpSpPr>
          <a:xfrm>
            <a:off x="8020879" y="6124883"/>
            <a:ext cx="4056820" cy="657192"/>
            <a:chOff x="8020879" y="6124883"/>
            <a:chExt cx="4056820" cy="657192"/>
          </a:xfrm>
        </p:grpSpPr>
        <p:pic>
          <p:nvPicPr>
            <p:cNvPr id="92" name="Imagen 91">
              <a:extLst>
                <a:ext uri="{FF2B5EF4-FFF2-40B4-BE49-F238E27FC236}">
                  <a16:creationId xmlns:a16="http://schemas.microsoft.com/office/drawing/2014/main" id="{82F2F73F-E448-8A4E-9134-38EC3903F3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" r="44165" b="-8208"/>
            <a:stretch/>
          </p:blipFill>
          <p:spPr>
            <a:xfrm>
              <a:off x="8020879" y="6124883"/>
              <a:ext cx="2201300" cy="575720"/>
            </a:xfrm>
            <a:prstGeom prst="rect">
              <a:avLst/>
            </a:prstGeom>
          </p:spPr>
        </p:pic>
        <p:sp>
          <p:nvSpPr>
            <p:cNvPr id="93" name="CuadroTexto 92">
              <a:extLst>
                <a:ext uri="{FF2B5EF4-FFF2-40B4-BE49-F238E27FC236}">
                  <a16:creationId xmlns:a16="http://schemas.microsoft.com/office/drawing/2014/main" id="{69B1B45C-AAD1-AB7B-DE88-05930B692AE8}"/>
                </a:ext>
              </a:extLst>
            </p:cNvPr>
            <p:cNvSpPr txBox="1"/>
            <p:nvPr/>
          </p:nvSpPr>
          <p:spPr>
            <a:xfrm>
              <a:off x="10222178" y="6204994"/>
              <a:ext cx="1855521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C" sz="1050" dirty="0">
                  <a:solidFill>
                    <a:srgbClr val="382D6F"/>
                  </a:solidFill>
                  <a:latin typeface="Barlow Condensed Medium" pitchFamily="2" charset="77"/>
                </a:rPr>
                <a:t>Secretaría Técnica Ecuador </a:t>
              </a:r>
              <a:r>
                <a:rPr lang="es-EC" sz="1050" dirty="0" smtClean="0">
                  <a:solidFill>
                    <a:srgbClr val="382D6F"/>
                  </a:solidFill>
                  <a:latin typeface="Barlow Condensed Medium" pitchFamily="2" charset="77"/>
                </a:rPr>
                <a:t>Crece Sin </a:t>
              </a:r>
              <a:r>
                <a:rPr lang="es-EC" sz="1050" dirty="0">
                  <a:solidFill>
                    <a:srgbClr val="382D6F"/>
                  </a:solidFill>
                  <a:latin typeface="Barlow Condensed Medium" pitchFamily="2" charset="77"/>
                </a:rPr>
                <a:t>Desnutrición Infantil</a:t>
              </a:r>
            </a:p>
          </p:txBody>
        </p:sp>
      </p:grpSp>
      <p:sp>
        <p:nvSpPr>
          <p:cNvPr id="3" name="Rectángulo 2">
            <a:extLst>
              <a:ext uri="{FF2B5EF4-FFF2-40B4-BE49-F238E27FC236}">
                <a16:creationId xmlns:a16="http://schemas.microsoft.com/office/drawing/2014/main" id="{F9B2FC74-55B8-C9AA-B7AD-558B3C06C3BA}"/>
              </a:ext>
            </a:extLst>
          </p:cNvPr>
          <p:cNvSpPr/>
          <p:nvPr/>
        </p:nvSpPr>
        <p:spPr>
          <a:xfrm>
            <a:off x="844015" y="223851"/>
            <a:ext cx="105349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Bahnschrift SemiBold Condensed" panose="020B0502040204020203" pitchFamily="34" charset="0"/>
                <a:ea typeface="+mn-ea"/>
                <a:cs typeface="+mn-cs"/>
              </a:rPr>
              <a:t>HITO 0</a:t>
            </a:r>
            <a:r>
              <a:rPr lang="es-ES" sz="2800" dirty="0">
                <a:ln w="0"/>
                <a:solidFill>
                  <a:srgbClr val="000000"/>
                </a:solidFill>
                <a:latin typeface="Bahnschrift SemiBold Condensed" panose="020B0502040204020203" pitchFamily="34" charset="0"/>
              </a:rPr>
              <a:t>3</a:t>
            </a:r>
            <a:endParaRPr kumimoji="0" lang="es-ES" sz="28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Bahnschrift SemiBold 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32CF275-ADE0-76C9-3A17-A2142AC9F822}"/>
              </a:ext>
            </a:extLst>
          </p:cNvPr>
          <p:cNvSpPr txBox="1"/>
          <p:nvPr/>
        </p:nvSpPr>
        <p:spPr>
          <a:xfrm>
            <a:off x="1826136" y="266877"/>
            <a:ext cx="110356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Tx/>
              <a:buNone/>
              <a:tabLst/>
              <a:defRPr/>
            </a:pPr>
            <a:r>
              <a:rPr kumimoji="0" lang="es-ES" sz="23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Dotar de expresión y presencia a la estrategia en las finanzas públicas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E9F4AC1-D756-BD73-3630-7B270A960EB0}"/>
              </a:ext>
            </a:extLst>
          </p:cNvPr>
          <p:cNvSpPr txBox="1">
            <a:spLocks/>
          </p:cNvSpPr>
          <p:nvPr/>
        </p:nvSpPr>
        <p:spPr>
          <a:xfrm>
            <a:off x="158068" y="1401408"/>
            <a:ext cx="12192000" cy="492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2400" kern="0" spc="-150" dirty="0">
                <a:latin typeface="Century Gothic" panose="020B0502020202020204" pitchFamily="34" charset="0"/>
              </a:rPr>
              <a:t>Insertar las “soluciones” en el circuito de gestión financiera del Estado </a:t>
            </a:r>
          </a:p>
        </p:txBody>
      </p:sp>
      <p:grpSp>
        <p:nvGrpSpPr>
          <p:cNvPr id="89" name="Grupo 88">
            <a:extLst>
              <a:ext uri="{FF2B5EF4-FFF2-40B4-BE49-F238E27FC236}">
                <a16:creationId xmlns:a16="http://schemas.microsoft.com/office/drawing/2014/main" id="{2FD0E70F-4146-6049-D92F-FE463270816E}"/>
              </a:ext>
            </a:extLst>
          </p:cNvPr>
          <p:cNvGrpSpPr/>
          <p:nvPr/>
        </p:nvGrpSpPr>
        <p:grpSpPr>
          <a:xfrm>
            <a:off x="190014" y="2380034"/>
            <a:ext cx="11787074" cy="2709323"/>
            <a:chOff x="599090" y="2392066"/>
            <a:chExt cx="11040491" cy="2586611"/>
          </a:xfrm>
        </p:grpSpPr>
        <p:sp>
          <p:nvSpPr>
            <p:cNvPr id="40" name="Rectángulo 2">
              <a:extLst>
                <a:ext uri="{FF2B5EF4-FFF2-40B4-BE49-F238E27FC236}">
                  <a16:creationId xmlns:a16="http://schemas.microsoft.com/office/drawing/2014/main" id="{9A4B3E4E-C6B4-12A2-F6F2-F9B8DF975738}"/>
                </a:ext>
              </a:extLst>
            </p:cNvPr>
            <p:cNvSpPr/>
            <p:nvPr/>
          </p:nvSpPr>
          <p:spPr>
            <a:xfrm>
              <a:off x="8265785" y="2716929"/>
              <a:ext cx="3352803" cy="701043"/>
            </a:xfrm>
            <a:prstGeom prst="rect">
              <a:avLst/>
            </a:prstGeom>
            <a:solidFill>
              <a:srgbClr val="FF99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400" b="0" i="0" u="none" strike="noStrike" kern="1200" cap="none" baseline="0">
                <a:solidFill>
                  <a:srgbClr val="FFFFFF"/>
                </a:solidFill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41" name="Rectángulo 3">
              <a:extLst>
                <a:ext uri="{FF2B5EF4-FFF2-40B4-BE49-F238E27FC236}">
                  <a16:creationId xmlns:a16="http://schemas.microsoft.com/office/drawing/2014/main" id="{011B9531-22E1-39EB-78DD-4ECC2FA3600A}"/>
                </a:ext>
              </a:extLst>
            </p:cNvPr>
            <p:cNvSpPr/>
            <p:nvPr/>
          </p:nvSpPr>
          <p:spPr>
            <a:xfrm>
              <a:off x="10551785" y="2828687"/>
              <a:ext cx="955035" cy="477517"/>
            </a:xfrm>
            <a:prstGeom prst="rect">
              <a:avLst/>
            </a:prstGeom>
            <a:noFill/>
            <a:ln w="12701" cap="flat">
              <a:solidFill>
                <a:srgbClr val="C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400" b="0" i="0" u="none" strike="noStrike" kern="1200" cap="none" baseline="0">
                <a:solidFill>
                  <a:srgbClr val="FFFFFF"/>
                </a:solidFill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EA94C965-10BF-D0E2-E166-BF1C41B5D40E}"/>
                </a:ext>
              </a:extLst>
            </p:cNvPr>
            <p:cNvSpPr txBox="1"/>
            <p:nvPr/>
          </p:nvSpPr>
          <p:spPr>
            <a:xfrm>
              <a:off x="10592421" y="2913552"/>
              <a:ext cx="963439" cy="261610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100" b="1" i="0" u="none" strike="noStrike" kern="1200" cap="none" baseline="0" dirty="0">
                  <a:solidFill>
                    <a:srgbClr val="C00000"/>
                  </a:solidFill>
                  <a:uFillTx/>
                  <a:latin typeface="Century Gothic" panose="020B0502020202020204" pitchFamily="34" charset="0"/>
                </a:rPr>
                <a:t>Resultado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558AD5FF-13E2-B8BA-AD7D-A21DC5D84D6F}"/>
                </a:ext>
              </a:extLst>
            </p:cNvPr>
            <p:cNvSpPr/>
            <p:nvPr/>
          </p:nvSpPr>
          <p:spPr>
            <a:xfrm>
              <a:off x="9434187" y="2828687"/>
              <a:ext cx="955035" cy="477517"/>
            </a:xfrm>
            <a:prstGeom prst="rect">
              <a:avLst/>
            </a:prstGeom>
            <a:noFill/>
            <a:ln w="12701" cap="flat">
              <a:solidFill>
                <a:srgbClr val="C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400" b="0" i="0" u="none" strike="noStrike" kern="1200" cap="none" baseline="0">
                <a:solidFill>
                  <a:srgbClr val="FFFFFF"/>
                </a:solidFill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B3C0E830-8591-7C08-A3D6-FA0CA44EA787}"/>
                </a:ext>
              </a:extLst>
            </p:cNvPr>
            <p:cNvSpPr/>
            <p:nvPr/>
          </p:nvSpPr>
          <p:spPr>
            <a:xfrm>
              <a:off x="8311505" y="2828687"/>
              <a:ext cx="955035" cy="477517"/>
            </a:xfrm>
            <a:prstGeom prst="rect">
              <a:avLst/>
            </a:prstGeom>
            <a:noFill/>
            <a:ln w="12701" cap="flat">
              <a:solidFill>
                <a:srgbClr val="C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400" b="0" i="0" u="none" strike="noStrike" kern="1200" cap="none" baseline="0">
                <a:solidFill>
                  <a:srgbClr val="FFFFFF"/>
                </a:solidFill>
                <a:uFillTx/>
                <a:latin typeface="Century Gothic" panose="020B0502020202020204" pitchFamily="34" charset="0"/>
              </a:endParaRPr>
            </a:p>
          </p:txBody>
        </p:sp>
        <p:cxnSp>
          <p:nvCxnSpPr>
            <p:cNvPr id="45" name="Conector recto de flecha 44">
              <a:extLst>
                <a:ext uri="{FF2B5EF4-FFF2-40B4-BE49-F238E27FC236}">
                  <a16:creationId xmlns:a16="http://schemas.microsoft.com/office/drawing/2014/main" id="{A0A71F32-BED7-9BFC-3115-29C10871EA0D}"/>
                </a:ext>
              </a:extLst>
            </p:cNvPr>
            <p:cNvCxnSpPr>
              <a:stCxn id="44" idx="3"/>
              <a:endCxn id="43" idx="1"/>
            </p:cNvCxnSpPr>
            <p:nvPr/>
          </p:nvCxnSpPr>
          <p:spPr>
            <a:xfrm>
              <a:off x="9266540" y="3067446"/>
              <a:ext cx="167647" cy="0"/>
            </a:xfrm>
            <a:prstGeom prst="straightConnector1">
              <a:avLst/>
            </a:prstGeom>
            <a:noFill/>
            <a:ln w="6345" cap="flat">
              <a:solidFill>
                <a:srgbClr val="C00000"/>
              </a:solidFill>
              <a:prstDash val="solid"/>
              <a:miter/>
              <a:tailEnd type="arrow"/>
            </a:ln>
          </p:spPr>
        </p:cxnSp>
        <p:cxnSp>
          <p:nvCxnSpPr>
            <p:cNvPr id="46" name="Conector recto de flecha 45">
              <a:extLst>
                <a:ext uri="{FF2B5EF4-FFF2-40B4-BE49-F238E27FC236}">
                  <a16:creationId xmlns:a16="http://schemas.microsoft.com/office/drawing/2014/main" id="{E23FC584-71E9-2939-200B-24FCA9FDE864}"/>
                </a:ext>
              </a:extLst>
            </p:cNvPr>
            <p:cNvCxnSpPr>
              <a:stCxn id="43" idx="3"/>
              <a:endCxn id="41" idx="1"/>
            </p:cNvCxnSpPr>
            <p:nvPr/>
          </p:nvCxnSpPr>
          <p:spPr>
            <a:xfrm>
              <a:off x="10389222" y="3067446"/>
              <a:ext cx="162563" cy="0"/>
            </a:xfrm>
            <a:prstGeom prst="straightConnector1">
              <a:avLst/>
            </a:prstGeom>
            <a:noFill/>
            <a:ln w="6345" cap="flat">
              <a:solidFill>
                <a:srgbClr val="C00000"/>
              </a:solidFill>
              <a:prstDash val="solid"/>
              <a:miter/>
              <a:tailEnd type="arrow"/>
            </a:ln>
          </p:spPr>
        </p:cxnSp>
        <p:sp>
          <p:nvSpPr>
            <p:cNvPr id="47" name="CuadroTexto 46">
              <a:extLst>
                <a:ext uri="{FF2B5EF4-FFF2-40B4-BE49-F238E27FC236}">
                  <a16:creationId xmlns:a16="http://schemas.microsoft.com/office/drawing/2014/main" id="{0475AA81-F28C-4B26-A0AB-4B9092DB9D06}"/>
                </a:ext>
              </a:extLst>
            </p:cNvPr>
            <p:cNvSpPr txBox="1"/>
            <p:nvPr/>
          </p:nvSpPr>
          <p:spPr>
            <a:xfrm>
              <a:off x="9474823" y="2913552"/>
              <a:ext cx="955035" cy="261610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100" b="0" i="0" u="none" strike="noStrike" kern="1200" cap="none" baseline="0">
                  <a:solidFill>
                    <a:srgbClr val="C00000"/>
                  </a:solidFill>
                  <a:uFillTx/>
                  <a:latin typeface="Century Gothic" panose="020B0502020202020204" pitchFamily="34" charset="0"/>
                </a:rPr>
                <a:t>Resultado</a:t>
              </a:r>
            </a:p>
          </p:txBody>
        </p:sp>
        <p:sp>
          <p:nvSpPr>
            <p:cNvPr id="48" name="CuadroTexto 47">
              <a:extLst>
                <a:ext uri="{FF2B5EF4-FFF2-40B4-BE49-F238E27FC236}">
                  <a16:creationId xmlns:a16="http://schemas.microsoft.com/office/drawing/2014/main" id="{FDF81C5B-2D1D-6EB3-7760-A2D4AE82C68D}"/>
                </a:ext>
              </a:extLst>
            </p:cNvPr>
            <p:cNvSpPr txBox="1"/>
            <p:nvPr/>
          </p:nvSpPr>
          <p:spPr>
            <a:xfrm>
              <a:off x="8336907" y="2913552"/>
              <a:ext cx="955035" cy="261610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100" b="0" i="0" u="none" strike="noStrike" kern="1200" cap="none" baseline="0">
                  <a:solidFill>
                    <a:srgbClr val="C00000"/>
                  </a:solidFill>
                  <a:uFillTx/>
                  <a:latin typeface="Century Gothic" panose="020B0502020202020204" pitchFamily="34" charset="0"/>
                </a:rPr>
                <a:t>Resultado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A24AD6E-5FBA-D38D-9A85-B5B352DE1C9E}"/>
                </a:ext>
              </a:extLst>
            </p:cNvPr>
            <p:cNvSpPr/>
            <p:nvPr/>
          </p:nvSpPr>
          <p:spPr>
            <a:xfrm>
              <a:off x="7064364" y="2716929"/>
              <a:ext cx="955035" cy="701043"/>
            </a:xfrm>
            <a:prstGeom prst="rect">
              <a:avLst/>
            </a:prstGeom>
            <a:solidFill>
              <a:srgbClr val="B4C7E7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400" b="0" i="0" u="none" strike="noStrike" kern="1200" cap="none" baseline="0">
                <a:solidFill>
                  <a:srgbClr val="002060"/>
                </a:solidFill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50" name="CuadroTexto 49">
              <a:extLst>
                <a:ext uri="{FF2B5EF4-FFF2-40B4-BE49-F238E27FC236}">
                  <a16:creationId xmlns:a16="http://schemas.microsoft.com/office/drawing/2014/main" id="{2EDF4552-5296-54F9-74C8-9A81ABBA7FF1}"/>
                </a:ext>
              </a:extLst>
            </p:cNvPr>
            <p:cNvSpPr txBox="1"/>
            <p:nvPr/>
          </p:nvSpPr>
          <p:spPr>
            <a:xfrm>
              <a:off x="7079872" y="2904152"/>
              <a:ext cx="938265" cy="261610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100" b="0" i="0" u="none" strike="noStrike" kern="1200" cap="none" baseline="0">
                  <a:solidFill>
                    <a:srgbClr val="002060"/>
                  </a:solidFill>
                  <a:uFillTx/>
                  <a:latin typeface="Century Gothic" panose="020B0502020202020204" pitchFamily="34" charset="0"/>
                </a:rPr>
                <a:t>Producto</a:t>
              </a:r>
            </a:p>
          </p:txBody>
        </p:sp>
        <p:cxnSp>
          <p:nvCxnSpPr>
            <p:cNvPr id="51" name="Conector recto de flecha 50">
              <a:extLst>
                <a:ext uri="{FF2B5EF4-FFF2-40B4-BE49-F238E27FC236}">
                  <a16:creationId xmlns:a16="http://schemas.microsoft.com/office/drawing/2014/main" id="{F9844AEF-06BD-8076-D915-A5B3A733898A}"/>
                </a:ext>
              </a:extLst>
            </p:cNvPr>
            <p:cNvCxnSpPr>
              <a:stCxn id="49" idx="3"/>
              <a:endCxn id="40" idx="1"/>
            </p:cNvCxnSpPr>
            <p:nvPr/>
          </p:nvCxnSpPr>
          <p:spPr>
            <a:xfrm>
              <a:off x="8019399" y="3067451"/>
              <a:ext cx="246386" cy="0"/>
            </a:xfrm>
            <a:prstGeom prst="straightConnector1">
              <a:avLst/>
            </a:prstGeom>
            <a:noFill/>
            <a:ln w="6345" cap="flat">
              <a:solidFill>
                <a:srgbClr val="002060"/>
              </a:solidFill>
              <a:prstDash val="solid"/>
              <a:miter/>
              <a:tailEnd type="arrow"/>
            </a:ln>
          </p:spPr>
        </p:cxnSp>
        <p:cxnSp>
          <p:nvCxnSpPr>
            <p:cNvPr id="52" name="Conector recto de flecha 51">
              <a:extLst>
                <a:ext uri="{FF2B5EF4-FFF2-40B4-BE49-F238E27FC236}">
                  <a16:creationId xmlns:a16="http://schemas.microsoft.com/office/drawing/2014/main" id="{09BAB9BA-2B47-0B18-D515-A59FF54BA4F0}"/>
                </a:ext>
              </a:extLst>
            </p:cNvPr>
            <p:cNvCxnSpPr>
              <a:endCxn id="49" idx="1"/>
            </p:cNvCxnSpPr>
            <p:nvPr/>
          </p:nvCxnSpPr>
          <p:spPr>
            <a:xfrm>
              <a:off x="6848465" y="3066165"/>
              <a:ext cx="215899" cy="1281"/>
            </a:xfrm>
            <a:prstGeom prst="straightConnector1">
              <a:avLst/>
            </a:prstGeom>
            <a:noFill/>
            <a:ln w="6345" cap="flat">
              <a:solidFill>
                <a:srgbClr val="181717"/>
              </a:solidFill>
              <a:prstDash val="solid"/>
              <a:miter/>
              <a:tailEnd type="arrow"/>
            </a:ln>
          </p:spPr>
        </p:cxn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3A0FF44B-75E8-5C21-7815-36EA42D5202C}"/>
                </a:ext>
              </a:extLst>
            </p:cNvPr>
            <p:cNvSpPr/>
            <p:nvPr/>
          </p:nvSpPr>
          <p:spPr>
            <a:xfrm>
              <a:off x="614644" y="2717614"/>
              <a:ext cx="4442502" cy="703612"/>
            </a:xfrm>
            <a:prstGeom prst="rect">
              <a:avLst/>
            </a:prstGeom>
            <a:solidFill>
              <a:srgbClr val="D0CECE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400" b="0" i="0" u="none" strike="noStrike" kern="1200" cap="none" baseline="0">
                <a:solidFill>
                  <a:srgbClr val="3B3838"/>
                </a:solidFill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FF80264E-FBAC-D15A-3835-AFACBC1D7FB2}"/>
                </a:ext>
              </a:extLst>
            </p:cNvPr>
            <p:cNvSpPr/>
            <p:nvPr/>
          </p:nvSpPr>
          <p:spPr>
            <a:xfrm>
              <a:off x="3805561" y="2774892"/>
              <a:ext cx="1169673" cy="553998"/>
            </a:xfrm>
            <a:prstGeom prst="rect">
              <a:avLst/>
            </a:prstGeom>
            <a:noFill/>
            <a:ln w="12701" cap="flat">
              <a:solidFill>
                <a:srgbClr val="262626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400" b="0" i="0" u="none" strike="noStrike" kern="1200" cap="none" baseline="0">
                <a:solidFill>
                  <a:srgbClr val="3B3838"/>
                </a:solidFill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55" name="CuadroTexto 54">
              <a:extLst>
                <a:ext uri="{FF2B5EF4-FFF2-40B4-BE49-F238E27FC236}">
                  <a16:creationId xmlns:a16="http://schemas.microsoft.com/office/drawing/2014/main" id="{FA687184-6021-31A9-CFBE-6905C2394312}"/>
                </a:ext>
              </a:extLst>
            </p:cNvPr>
            <p:cNvSpPr txBox="1"/>
            <p:nvPr/>
          </p:nvSpPr>
          <p:spPr>
            <a:xfrm>
              <a:off x="3749052" y="2716572"/>
              <a:ext cx="1308104" cy="577081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50" b="0" i="0" u="none" strike="noStrike" kern="1200" cap="none" baseline="0">
                  <a:solidFill>
                    <a:srgbClr val="3B3838"/>
                  </a:solidFill>
                  <a:uFillTx/>
                  <a:latin typeface="Century Gothic" panose="020B0502020202020204" pitchFamily="34" charset="0"/>
                </a:rPr>
                <a:t>Abastecimiento 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50" b="0" i="0" u="none" strike="noStrike" kern="1200" cap="none" baseline="0">
                  <a:solidFill>
                    <a:srgbClr val="3B3838"/>
                  </a:solidFill>
                  <a:uFillTx/>
                  <a:latin typeface="Century Gothic" panose="020B0502020202020204" pitchFamily="34" charset="0"/>
                </a:rPr>
                <a:t>(Bienes, Servicios y Personal)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FEDDCA3F-3746-B048-A665-0F9DF7205717}"/>
                </a:ext>
              </a:extLst>
            </p:cNvPr>
            <p:cNvSpPr/>
            <p:nvPr/>
          </p:nvSpPr>
          <p:spPr>
            <a:xfrm>
              <a:off x="2686692" y="2774892"/>
              <a:ext cx="955035" cy="55399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1" cap="flat">
              <a:solidFill>
                <a:srgbClr val="262626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400" b="0" i="0" u="none" strike="noStrike" kern="1200" cap="none" baseline="0">
                <a:solidFill>
                  <a:srgbClr val="3B3838"/>
                </a:solidFill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57" name="CuadroTexto 56">
              <a:extLst>
                <a:ext uri="{FF2B5EF4-FFF2-40B4-BE49-F238E27FC236}">
                  <a16:creationId xmlns:a16="http://schemas.microsoft.com/office/drawing/2014/main" id="{2FCADA3C-2467-3815-74FB-9AF2D774A5E1}"/>
                </a:ext>
              </a:extLst>
            </p:cNvPr>
            <p:cNvSpPr txBox="1"/>
            <p:nvPr/>
          </p:nvSpPr>
          <p:spPr>
            <a:xfrm>
              <a:off x="2631151" y="2728724"/>
              <a:ext cx="1099822" cy="577081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50" b="0" i="0" u="none" strike="noStrike" kern="1200" cap="none" baseline="0" dirty="0">
                  <a:solidFill>
                    <a:schemeClr val="bg1"/>
                  </a:solidFill>
                  <a:uFillTx/>
                  <a:latin typeface="Century Gothic" panose="020B0502020202020204" pitchFamily="34" charset="0"/>
                </a:rPr>
                <a:t>Formulación y Ejecución Presupuestal </a:t>
              </a:r>
            </a:p>
          </p:txBody>
        </p:sp>
        <p:cxnSp>
          <p:nvCxnSpPr>
            <p:cNvPr id="58" name="Conector recto de flecha 57">
              <a:extLst>
                <a:ext uri="{FF2B5EF4-FFF2-40B4-BE49-F238E27FC236}">
                  <a16:creationId xmlns:a16="http://schemas.microsoft.com/office/drawing/2014/main" id="{5D99343C-DB73-A29D-040B-318B088BFA05}"/>
                </a:ext>
              </a:extLst>
            </p:cNvPr>
            <p:cNvCxnSpPr>
              <a:stCxn id="56" idx="3"/>
              <a:endCxn id="54" idx="1"/>
            </p:cNvCxnSpPr>
            <p:nvPr/>
          </p:nvCxnSpPr>
          <p:spPr>
            <a:xfrm>
              <a:off x="3641727" y="3051891"/>
              <a:ext cx="163834" cy="0"/>
            </a:xfrm>
            <a:prstGeom prst="straightConnector1">
              <a:avLst/>
            </a:prstGeom>
            <a:noFill/>
            <a:ln w="6345" cap="flat">
              <a:solidFill>
                <a:srgbClr val="181717"/>
              </a:solidFill>
              <a:prstDash val="solid"/>
              <a:miter/>
              <a:tailEnd type="arrow"/>
            </a:ln>
          </p:spPr>
        </p:cxnSp>
        <p:cxnSp>
          <p:nvCxnSpPr>
            <p:cNvPr id="59" name="Conector recto de flecha 58">
              <a:extLst>
                <a:ext uri="{FF2B5EF4-FFF2-40B4-BE49-F238E27FC236}">
                  <a16:creationId xmlns:a16="http://schemas.microsoft.com/office/drawing/2014/main" id="{66941D81-96AC-724D-37F3-94FA28BFB6F9}"/>
                </a:ext>
              </a:extLst>
            </p:cNvPr>
            <p:cNvCxnSpPr>
              <a:stCxn id="73" idx="3"/>
              <a:endCxn id="56" idx="1"/>
            </p:cNvCxnSpPr>
            <p:nvPr/>
          </p:nvCxnSpPr>
          <p:spPr>
            <a:xfrm>
              <a:off x="2526672" y="3051891"/>
              <a:ext cx="160020" cy="0"/>
            </a:xfrm>
            <a:prstGeom prst="straightConnector1">
              <a:avLst/>
            </a:prstGeom>
            <a:noFill/>
            <a:ln w="6345" cap="flat">
              <a:solidFill>
                <a:srgbClr val="181717"/>
              </a:solidFill>
              <a:prstDash val="solid"/>
              <a:miter/>
              <a:tailEnd type="arrow"/>
            </a:ln>
          </p:spPr>
        </p:cxn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D1C1BADF-B666-35D5-CEED-B1D37C06F514}"/>
                </a:ext>
              </a:extLst>
            </p:cNvPr>
            <p:cNvSpPr/>
            <p:nvPr/>
          </p:nvSpPr>
          <p:spPr>
            <a:xfrm>
              <a:off x="636196" y="2784777"/>
              <a:ext cx="794156" cy="553998"/>
            </a:xfrm>
            <a:prstGeom prst="rect">
              <a:avLst/>
            </a:prstGeom>
            <a:noFill/>
            <a:ln w="12701" cap="flat">
              <a:solidFill>
                <a:srgbClr val="262626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400" b="0" i="0" u="none" strike="noStrike" kern="1200" cap="none" baseline="0">
                <a:solidFill>
                  <a:srgbClr val="3B3838"/>
                </a:solidFill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61" name="CuadroTexto 60">
              <a:extLst>
                <a:ext uri="{FF2B5EF4-FFF2-40B4-BE49-F238E27FC236}">
                  <a16:creationId xmlns:a16="http://schemas.microsoft.com/office/drawing/2014/main" id="{8B59ED4D-4B37-A5F9-ECFF-0D9D5F4438C0}"/>
                </a:ext>
              </a:extLst>
            </p:cNvPr>
            <p:cNvSpPr txBox="1"/>
            <p:nvPr/>
          </p:nvSpPr>
          <p:spPr>
            <a:xfrm>
              <a:off x="599090" y="2830945"/>
              <a:ext cx="877924" cy="577081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50" b="0" i="0" u="none" strike="noStrike" kern="1200" cap="none" baseline="0">
                  <a:solidFill>
                    <a:srgbClr val="3B3838"/>
                  </a:solidFill>
                  <a:uFillTx/>
                  <a:latin typeface="Century Gothic" panose="020B0502020202020204" pitchFamily="34" charset="0"/>
                </a:rPr>
                <a:t>Gestión de usuarios</a:t>
              </a:r>
            </a:p>
          </p:txBody>
        </p:sp>
        <p:cxnSp>
          <p:nvCxnSpPr>
            <p:cNvPr id="62" name="Conector recto de flecha 61">
              <a:extLst>
                <a:ext uri="{FF2B5EF4-FFF2-40B4-BE49-F238E27FC236}">
                  <a16:creationId xmlns:a16="http://schemas.microsoft.com/office/drawing/2014/main" id="{CFA8D294-7958-730C-AF58-0E09ED0FA9DB}"/>
                </a:ext>
              </a:extLst>
            </p:cNvPr>
            <p:cNvCxnSpPr>
              <a:stCxn id="60" idx="3"/>
              <a:endCxn id="73" idx="1"/>
            </p:cNvCxnSpPr>
            <p:nvPr/>
          </p:nvCxnSpPr>
          <p:spPr>
            <a:xfrm flipV="1">
              <a:off x="1430352" y="3051891"/>
              <a:ext cx="141285" cy="9885"/>
            </a:xfrm>
            <a:prstGeom prst="straightConnector1">
              <a:avLst/>
            </a:prstGeom>
            <a:noFill/>
            <a:ln w="6345" cap="flat">
              <a:solidFill>
                <a:srgbClr val="181717"/>
              </a:solidFill>
              <a:prstDash val="solid"/>
              <a:miter/>
              <a:tailEnd type="arrow"/>
            </a:ln>
          </p:spPr>
        </p:cxn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1FCB53BB-80AD-56F8-04B5-01994F68FE0D}"/>
                </a:ext>
              </a:extLst>
            </p:cNvPr>
            <p:cNvSpPr/>
            <p:nvPr/>
          </p:nvSpPr>
          <p:spPr>
            <a:xfrm>
              <a:off x="5100571" y="2717614"/>
              <a:ext cx="1759808" cy="703612"/>
            </a:xfrm>
            <a:prstGeom prst="rect">
              <a:avLst/>
            </a:prstGeom>
            <a:solidFill>
              <a:srgbClr val="AFABAB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400" b="0" i="0" u="none" strike="noStrike" kern="1200" cap="none" baseline="0">
                <a:solidFill>
                  <a:srgbClr val="3B3838"/>
                </a:solidFill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B5FDBB56-EB57-2113-9134-43E2B6761E1D}"/>
                </a:ext>
              </a:extLst>
            </p:cNvPr>
            <p:cNvSpPr/>
            <p:nvPr/>
          </p:nvSpPr>
          <p:spPr>
            <a:xfrm>
              <a:off x="5169398" y="2774892"/>
              <a:ext cx="586249" cy="553998"/>
            </a:xfrm>
            <a:prstGeom prst="rect">
              <a:avLst/>
            </a:prstGeom>
            <a:noFill/>
            <a:ln w="12701" cap="flat">
              <a:solidFill>
                <a:srgbClr val="262626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400" b="0" i="0" u="none" strike="noStrike" kern="1200" cap="none" baseline="0">
                <a:solidFill>
                  <a:srgbClr val="3B3838"/>
                </a:solidFill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65" name="CuadroTexto 64">
              <a:extLst>
                <a:ext uri="{FF2B5EF4-FFF2-40B4-BE49-F238E27FC236}">
                  <a16:creationId xmlns:a16="http://schemas.microsoft.com/office/drawing/2014/main" id="{6EAC859F-1FE8-3B94-5CF4-9DC1E03F6DA4}"/>
                </a:ext>
              </a:extLst>
            </p:cNvPr>
            <p:cNvSpPr txBox="1"/>
            <p:nvPr/>
          </p:nvSpPr>
          <p:spPr>
            <a:xfrm>
              <a:off x="5082110" y="2907407"/>
              <a:ext cx="782543" cy="261610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50" b="0" i="0" u="none" strike="noStrike" kern="1200" cap="none" baseline="0">
                  <a:solidFill>
                    <a:srgbClr val="3B3838"/>
                  </a:solidFill>
                  <a:uFillTx/>
                  <a:latin typeface="Century Gothic" panose="020B0502020202020204" pitchFamily="34" charset="0"/>
                </a:rPr>
                <a:t>Insumos</a:t>
              </a: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B56ABC22-5FD3-6238-85E0-9E677613710D}"/>
                </a:ext>
              </a:extLst>
            </p:cNvPr>
            <p:cNvSpPr/>
            <p:nvPr/>
          </p:nvSpPr>
          <p:spPr>
            <a:xfrm>
              <a:off x="5908727" y="2774892"/>
              <a:ext cx="816568" cy="553998"/>
            </a:xfrm>
            <a:prstGeom prst="rect">
              <a:avLst/>
            </a:prstGeom>
            <a:noFill/>
            <a:ln w="12701" cap="flat">
              <a:solidFill>
                <a:srgbClr val="262626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400" b="0" i="0" u="none" strike="noStrike" kern="1200" cap="none" baseline="0">
                <a:solidFill>
                  <a:srgbClr val="3B3838"/>
                </a:solidFill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67" name="CuadroTexto 66">
              <a:extLst>
                <a:ext uri="{FF2B5EF4-FFF2-40B4-BE49-F238E27FC236}">
                  <a16:creationId xmlns:a16="http://schemas.microsoft.com/office/drawing/2014/main" id="{FE348F52-5487-B7FB-EDB2-486CB511E47E}"/>
                </a:ext>
              </a:extLst>
            </p:cNvPr>
            <p:cNvSpPr txBox="1"/>
            <p:nvPr/>
          </p:nvSpPr>
          <p:spPr>
            <a:xfrm>
              <a:off x="5830235" y="2784777"/>
              <a:ext cx="959754" cy="577081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50" b="0" i="0" u="none" strike="noStrike" kern="1200" cap="none" baseline="0">
                  <a:solidFill>
                    <a:srgbClr val="3B3838"/>
                  </a:solidFill>
                  <a:uFillTx/>
                  <a:latin typeface="Century Gothic" panose="020B0502020202020204" pitchFamily="34" charset="0"/>
                </a:rPr>
                <a:t>Proceso 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50" b="0" i="0" u="none" strike="noStrike" kern="1200" cap="none" baseline="0">
                  <a:solidFill>
                    <a:srgbClr val="3B3838"/>
                  </a:solidFill>
                  <a:uFillTx/>
                  <a:latin typeface="Century Gothic" panose="020B0502020202020204" pitchFamily="34" charset="0"/>
                </a:rPr>
                <a:t>(Productivo)</a:t>
              </a:r>
            </a:p>
          </p:txBody>
        </p:sp>
        <p:cxnSp>
          <p:nvCxnSpPr>
            <p:cNvPr id="68" name="Conector recto de flecha 67">
              <a:extLst>
                <a:ext uri="{FF2B5EF4-FFF2-40B4-BE49-F238E27FC236}">
                  <a16:creationId xmlns:a16="http://schemas.microsoft.com/office/drawing/2014/main" id="{2548B5E9-54F0-65BA-A72C-5DCF0146436B}"/>
                </a:ext>
              </a:extLst>
            </p:cNvPr>
            <p:cNvCxnSpPr>
              <a:stCxn id="64" idx="3"/>
              <a:endCxn id="66" idx="1"/>
            </p:cNvCxnSpPr>
            <p:nvPr/>
          </p:nvCxnSpPr>
          <p:spPr>
            <a:xfrm>
              <a:off x="5755647" y="3051891"/>
              <a:ext cx="153080" cy="0"/>
            </a:xfrm>
            <a:prstGeom prst="straightConnector1">
              <a:avLst/>
            </a:prstGeom>
            <a:noFill/>
            <a:ln w="6345" cap="flat">
              <a:solidFill>
                <a:srgbClr val="181717"/>
              </a:solidFill>
              <a:prstDash val="solid"/>
              <a:miter/>
              <a:tailEnd type="arrow"/>
            </a:ln>
          </p:spPr>
        </p:cxnSp>
        <p:cxnSp>
          <p:nvCxnSpPr>
            <p:cNvPr id="69" name="Conector recto de flecha 68">
              <a:extLst>
                <a:ext uri="{FF2B5EF4-FFF2-40B4-BE49-F238E27FC236}">
                  <a16:creationId xmlns:a16="http://schemas.microsoft.com/office/drawing/2014/main" id="{CC5E7C1B-0307-CD81-6AA5-83D68B03C04A}"/>
                </a:ext>
              </a:extLst>
            </p:cNvPr>
            <p:cNvCxnSpPr>
              <a:stCxn id="54" idx="3"/>
              <a:endCxn id="64" idx="1"/>
            </p:cNvCxnSpPr>
            <p:nvPr/>
          </p:nvCxnSpPr>
          <p:spPr>
            <a:xfrm>
              <a:off x="4975234" y="3051891"/>
              <a:ext cx="194164" cy="0"/>
            </a:xfrm>
            <a:prstGeom prst="straightConnector1">
              <a:avLst/>
            </a:prstGeom>
            <a:noFill/>
            <a:ln w="6345" cap="flat">
              <a:solidFill>
                <a:srgbClr val="181717"/>
              </a:solidFill>
              <a:prstDash val="solid"/>
              <a:miter/>
              <a:tailEnd type="arrow"/>
            </a:ln>
          </p:spPr>
        </p:cxnSp>
        <p:sp>
          <p:nvSpPr>
            <p:cNvPr id="70" name="CuadroTexto 69">
              <a:extLst>
                <a:ext uri="{FF2B5EF4-FFF2-40B4-BE49-F238E27FC236}">
                  <a16:creationId xmlns:a16="http://schemas.microsoft.com/office/drawing/2014/main" id="{82C74E77-4A66-CEF5-35AF-F916998E9690}"/>
                </a:ext>
              </a:extLst>
            </p:cNvPr>
            <p:cNvSpPr txBox="1"/>
            <p:nvPr/>
          </p:nvSpPr>
          <p:spPr>
            <a:xfrm>
              <a:off x="8018137" y="2393651"/>
              <a:ext cx="2705076" cy="27699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200" b="1" i="0" u="none" strike="noStrike" kern="1200" cap="none" baseline="0" dirty="0">
                  <a:solidFill>
                    <a:srgbClr val="C00000"/>
                  </a:solidFill>
                  <a:uFillTx/>
                  <a:latin typeface="Century Gothic" panose="020B0502020202020204" pitchFamily="34" charset="0"/>
                </a:rPr>
                <a:t>1. Cadena de resultados</a:t>
              </a:r>
            </a:p>
          </p:txBody>
        </p:sp>
        <p:sp>
          <p:nvSpPr>
            <p:cNvPr id="71" name="CuadroTexto 72">
              <a:extLst>
                <a:ext uri="{FF2B5EF4-FFF2-40B4-BE49-F238E27FC236}">
                  <a16:creationId xmlns:a16="http://schemas.microsoft.com/office/drawing/2014/main" id="{343A0C45-5959-88C1-9524-0D6C9018FA57}"/>
                </a:ext>
              </a:extLst>
            </p:cNvPr>
            <p:cNvSpPr txBox="1"/>
            <p:nvPr/>
          </p:nvSpPr>
          <p:spPr>
            <a:xfrm>
              <a:off x="6900760" y="2392066"/>
              <a:ext cx="1308104" cy="27699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200" b="1" i="0" u="none" strike="noStrike" kern="1200" cap="none" baseline="0" dirty="0">
                  <a:solidFill>
                    <a:srgbClr val="000000"/>
                  </a:solidFill>
                  <a:uFillTx/>
                  <a:latin typeface="Century Gothic" panose="020B0502020202020204" pitchFamily="34" charset="0"/>
                </a:rPr>
                <a:t>2. Productos</a:t>
              </a:r>
            </a:p>
          </p:txBody>
        </p:sp>
        <p:sp>
          <p:nvSpPr>
            <p:cNvPr id="72" name="CuadroTexto 4">
              <a:extLst>
                <a:ext uri="{FF2B5EF4-FFF2-40B4-BE49-F238E27FC236}">
                  <a16:creationId xmlns:a16="http://schemas.microsoft.com/office/drawing/2014/main" id="{C906A25F-4E81-3DBA-452C-35D8754FDD9F}"/>
                </a:ext>
              </a:extLst>
            </p:cNvPr>
            <p:cNvSpPr txBox="1"/>
            <p:nvPr/>
          </p:nvSpPr>
          <p:spPr>
            <a:xfrm>
              <a:off x="599090" y="3436612"/>
              <a:ext cx="2640741" cy="27699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200" b="1" i="0" u="none" strike="noStrike" kern="1200" cap="none" baseline="0" dirty="0">
                  <a:solidFill>
                    <a:srgbClr val="3B3838"/>
                  </a:solidFill>
                  <a:uFillTx/>
                  <a:latin typeface="Century Gothic" panose="020B0502020202020204" pitchFamily="34" charset="0"/>
                </a:rPr>
                <a:t>3. Línea de Producción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E6C2391E-7BDC-150E-E4AF-130F2B1D6DA6}"/>
                </a:ext>
              </a:extLst>
            </p:cNvPr>
            <p:cNvSpPr/>
            <p:nvPr/>
          </p:nvSpPr>
          <p:spPr>
            <a:xfrm>
              <a:off x="1571637" y="2774892"/>
              <a:ext cx="955035" cy="5539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1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ES" sz="1400" b="0" i="0" u="none" strike="noStrike" kern="1200" cap="none" baseline="0">
                <a:solidFill>
                  <a:srgbClr val="3B3838"/>
                </a:solidFill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74" name="CuadroTexto 73">
              <a:extLst>
                <a:ext uri="{FF2B5EF4-FFF2-40B4-BE49-F238E27FC236}">
                  <a16:creationId xmlns:a16="http://schemas.microsoft.com/office/drawing/2014/main" id="{821B1175-C560-7F36-EAB2-17EDB15237F4}"/>
                </a:ext>
              </a:extLst>
            </p:cNvPr>
            <p:cNvSpPr txBox="1"/>
            <p:nvPr/>
          </p:nvSpPr>
          <p:spPr>
            <a:xfrm>
              <a:off x="1535742" y="2702652"/>
              <a:ext cx="1061718" cy="577081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050" b="0" i="0" u="none" strike="noStrike" kern="1200" cap="none" baseline="0" dirty="0">
                  <a:solidFill>
                    <a:srgbClr val="3B3838"/>
                  </a:solidFill>
                  <a:uFillTx/>
                  <a:latin typeface="Century Gothic" panose="020B0502020202020204" pitchFamily="34" charset="0"/>
                </a:rPr>
                <a:t>Programación de Necesidades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5FE5191E-C8DC-4D95-256C-0EF0C1183DFB}"/>
                </a:ext>
              </a:extLst>
            </p:cNvPr>
            <p:cNvSpPr/>
            <p:nvPr/>
          </p:nvSpPr>
          <p:spPr>
            <a:xfrm>
              <a:off x="1477014" y="2572379"/>
              <a:ext cx="2216779" cy="934496"/>
            </a:xfrm>
            <a:prstGeom prst="rect">
              <a:avLst/>
            </a:prstGeom>
            <a:noFill/>
            <a:ln w="15875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400">
                <a:latin typeface="Century Gothic" panose="020B0502020202020204" pitchFamily="34" charset="0"/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1F5491E-9211-108A-BFE0-72810FDB99BC}"/>
                </a:ext>
              </a:extLst>
            </p:cNvPr>
            <p:cNvSpPr/>
            <p:nvPr/>
          </p:nvSpPr>
          <p:spPr>
            <a:xfrm>
              <a:off x="10495900" y="3994687"/>
              <a:ext cx="1066803" cy="529723"/>
            </a:xfrm>
            <a:prstGeom prst="rect">
              <a:avLst/>
            </a:prstGeom>
            <a:noFill/>
            <a:ln w="15875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400">
                <a:latin typeface="Century Gothic" panose="020B0502020202020204" pitchFamily="34" charset="0"/>
              </a:endParaRPr>
            </a:p>
          </p:txBody>
        </p:sp>
        <p:sp>
          <p:nvSpPr>
            <p:cNvPr id="77" name="CuadroTexto 76">
              <a:extLst>
                <a:ext uri="{FF2B5EF4-FFF2-40B4-BE49-F238E27FC236}">
                  <a16:creationId xmlns:a16="http://schemas.microsoft.com/office/drawing/2014/main" id="{952CBC23-55E1-4D16-6FF2-FE5CE80400FA}"/>
                </a:ext>
              </a:extLst>
            </p:cNvPr>
            <p:cNvSpPr txBox="1"/>
            <p:nvPr/>
          </p:nvSpPr>
          <p:spPr>
            <a:xfrm>
              <a:off x="10410215" y="4043732"/>
              <a:ext cx="1229366" cy="4088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7000"/>
                </a:lnSpc>
                <a:tabLst>
                  <a:tab pos="906780" algn="l"/>
                </a:tabLst>
              </a:pPr>
              <a:r>
                <a:rPr lang="es-ES" sz="1000" dirty="0"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Programa Presupuestal</a:t>
              </a:r>
              <a:endParaRPr lang="es-ES" sz="1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E266409-9AA0-FD19-3DA2-996A5FA6D329}"/>
                </a:ext>
              </a:extLst>
            </p:cNvPr>
            <p:cNvSpPr/>
            <p:nvPr/>
          </p:nvSpPr>
          <p:spPr>
            <a:xfrm>
              <a:off x="7021410" y="4002612"/>
              <a:ext cx="1066803" cy="529723"/>
            </a:xfrm>
            <a:prstGeom prst="rect">
              <a:avLst/>
            </a:prstGeom>
            <a:noFill/>
            <a:ln w="15875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400">
                <a:latin typeface="Century Gothic" panose="020B0502020202020204" pitchFamily="34" charset="0"/>
              </a:endParaRPr>
            </a:p>
          </p:txBody>
        </p:sp>
        <p:sp>
          <p:nvSpPr>
            <p:cNvPr id="79" name="CuadroTexto 78">
              <a:extLst>
                <a:ext uri="{FF2B5EF4-FFF2-40B4-BE49-F238E27FC236}">
                  <a16:creationId xmlns:a16="http://schemas.microsoft.com/office/drawing/2014/main" id="{BAE5E1E1-B9EA-3802-FDD6-16AA285E06C5}"/>
                </a:ext>
              </a:extLst>
            </p:cNvPr>
            <p:cNvSpPr txBox="1"/>
            <p:nvPr/>
          </p:nvSpPr>
          <p:spPr>
            <a:xfrm>
              <a:off x="6921333" y="3959563"/>
              <a:ext cx="1125564" cy="573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7000"/>
                </a:lnSpc>
                <a:tabLst>
                  <a:tab pos="906780" algn="l"/>
                </a:tabLst>
              </a:pPr>
              <a:r>
                <a:rPr lang="es-ES" sz="1000" dirty="0"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Producto</a:t>
              </a:r>
            </a:p>
            <a:p>
              <a:pPr algn="ctr">
                <a:lnSpc>
                  <a:spcPct val="107000"/>
                </a:lnSpc>
                <a:tabLst>
                  <a:tab pos="906780" algn="l"/>
                </a:tabLst>
              </a:pPr>
              <a:r>
                <a:rPr lang="es-ES" sz="1000" dirty="0"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Actividad</a:t>
              </a:r>
            </a:p>
            <a:p>
              <a:pPr algn="ctr">
                <a:lnSpc>
                  <a:spcPct val="107000"/>
                </a:lnSpc>
                <a:tabLst>
                  <a:tab pos="906780" algn="l"/>
                </a:tabLst>
              </a:pPr>
              <a:r>
                <a:rPr lang="es-ES" sz="1000" dirty="0"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Proyecto</a:t>
              </a:r>
              <a:endParaRPr lang="es-ES" sz="1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DA78F937-7B9E-FFE5-7FA0-820B469FA30F}"/>
                </a:ext>
              </a:extLst>
            </p:cNvPr>
            <p:cNvSpPr/>
            <p:nvPr/>
          </p:nvSpPr>
          <p:spPr>
            <a:xfrm>
              <a:off x="4929120" y="3994688"/>
              <a:ext cx="1066803" cy="529723"/>
            </a:xfrm>
            <a:prstGeom prst="rect">
              <a:avLst/>
            </a:prstGeom>
            <a:noFill/>
            <a:ln w="15875"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400">
                <a:latin typeface="Century Gothic" panose="020B0502020202020204" pitchFamily="34" charset="0"/>
              </a:endParaRPr>
            </a:p>
          </p:txBody>
        </p:sp>
        <p:sp>
          <p:nvSpPr>
            <p:cNvPr id="81" name="CuadroTexto 80">
              <a:extLst>
                <a:ext uri="{FF2B5EF4-FFF2-40B4-BE49-F238E27FC236}">
                  <a16:creationId xmlns:a16="http://schemas.microsoft.com/office/drawing/2014/main" id="{D06B7B84-BCBB-EDB0-7D8F-AB68B733249A}"/>
                </a:ext>
              </a:extLst>
            </p:cNvPr>
            <p:cNvSpPr txBox="1"/>
            <p:nvPr/>
          </p:nvSpPr>
          <p:spPr>
            <a:xfrm>
              <a:off x="4866634" y="4068901"/>
              <a:ext cx="1229366" cy="4088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7000"/>
                </a:lnSpc>
                <a:tabLst>
                  <a:tab pos="906780" algn="l"/>
                </a:tabLst>
              </a:pPr>
              <a:r>
                <a:rPr lang="es-ES" sz="1000" dirty="0"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Específica / Genérica</a:t>
              </a:r>
              <a:endParaRPr lang="es-ES" sz="1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2" name="Conector recto de flecha 81">
              <a:extLst>
                <a:ext uri="{FF2B5EF4-FFF2-40B4-BE49-F238E27FC236}">
                  <a16:creationId xmlns:a16="http://schemas.microsoft.com/office/drawing/2014/main" id="{F120D4BE-B49C-BF6A-4EF9-E7B5F6C00562}"/>
                </a:ext>
              </a:extLst>
            </p:cNvPr>
            <p:cNvCxnSpPr>
              <a:cxnSpLocks/>
              <a:stCxn id="80" idx="3"/>
              <a:endCxn id="78" idx="1"/>
            </p:cNvCxnSpPr>
            <p:nvPr/>
          </p:nvCxnSpPr>
          <p:spPr>
            <a:xfrm>
              <a:off x="5995923" y="4259550"/>
              <a:ext cx="1025487" cy="7924"/>
            </a:xfrm>
            <a:prstGeom prst="straightConnector1">
              <a:avLst/>
            </a:prstGeom>
            <a:noFill/>
            <a:ln w="6345" cap="flat">
              <a:solidFill>
                <a:srgbClr val="181717"/>
              </a:solidFill>
              <a:prstDash val="solid"/>
              <a:miter/>
              <a:tailEnd type="arrow"/>
            </a:ln>
          </p:spPr>
        </p:cxnSp>
        <p:cxnSp>
          <p:nvCxnSpPr>
            <p:cNvPr id="83" name="Conector recto de flecha 82">
              <a:extLst>
                <a:ext uri="{FF2B5EF4-FFF2-40B4-BE49-F238E27FC236}">
                  <a16:creationId xmlns:a16="http://schemas.microsoft.com/office/drawing/2014/main" id="{80ED01F8-46CA-6578-3084-227BABA6E027}"/>
                </a:ext>
              </a:extLst>
            </p:cNvPr>
            <p:cNvCxnSpPr>
              <a:cxnSpLocks/>
              <a:stCxn id="78" idx="3"/>
              <a:endCxn id="76" idx="1"/>
            </p:cNvCxnSpPr>
            <p:nvPr/>
          </p:nvCxnSpPr>
          <p:spPr>
            <a:xfrm flipV="1">
              <a:off x="8088213" y="4259549"/>
              <a:ext cx="2407687" cy="7925"/>
            </a:xfrm>
            <a:prstGeom prst="straightConnector1">
              <a:avLst/>
            </a:prstGeom>
            <a:noFill/>
            <a:ln w="6345" cap="flat">
              <a:solidFill>
                <a:srgbClr val="181717"/>
              </a:solidFill>
              <a:prstDash val="solid"/>
              <a:miter/>
              <a:tailEnd type="arrow"/>
            </a:ln>
          </p:spPr>
        </p:cxnSp>
        <p:cxnSp>
          <p:nvCxnSpPr>
            <p:cNvPr id="84" name="Conector recto de flecha 83">
              <a:extLst>
                <a:ext uri="{FF2B5EF4-FFF2-40B4-BE49-F238E27FC236}">
                  <a16:creationId xmlns:a16="http://schemas.microsoft.com/office/drawing/2014/main" id="{7EA69468-6D8F-CDA8-214E-ACA284C77D2D}"/>
                </a:ext>
              </a:extLst>
            </p:cNvPr>
            <p:cNvCxnSpPr>
              <a:cxnSpLocks/>
              <a:stCxn id="64" idx="2"/>
              <a:endCxn id="80" idx="0"/>
            </p:cNvCxnSpPr>
            <p:nvPr/>
          </p:nvCxnSpPr>
          <p:spPr>
            <a:xfrm flipH="1">
              <a:off x="5462522" y="3328890"/>
              <a:ext cx="1" cy="665798"/>
            </a:xfrm>
            <a:prstGeom prst="straightConnector1">
              <a:avLst/>
            </a:prstGeom>
            <a:ln w="15875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de flecha 84">
              <a:extLst>
                <a:ext uri="{FF2B5EF4-FFF2-40B4-BE49-F238E27FC236}">
                  <a16:creationId xmlns:a16="http://schemas.microsoft.com/office/drawing/2014/main" id="{DEC229D6-7401-567D-4CCC-FD927F7396A6}"/>
                </a:ext>
              </a:extLst>
            </p:cNvPr>
            <p:cNvCxnSpPr>
              <a:cxnSpLocks/>
              <a:stCxn id="49" idx="2"/>
              <a:endCxn id="78" idx="0"/>
            </p:cNvCxnSpPr>
            <p:nvPr/>
          </p:nvCxnSpPr>
          <p:spPr>
            <a:xfrm>
              <a:off x="7541882" y="3417972"/>
              <a:ext cx="12930" cy="584640"/>
            </a:xfrm>
            <a:prstGeom prst="straightConnector1">
              <a:avLst/>
            </a:prstGeom>
            <a:ln w="15875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cto de flecha 85">
              <a:extLst>
                <a:ext uri="{FF2B5EF4-FFF2-40B4-BE49-F238E27FC236}">
                  <a16:creationId xmlns:a16="http://schemas.microsoft.com/office/drawing/2014/main" id="{82BED55E-8AD5-CE90-087C-89AC9BF93E48}"/>
                </a:ext>
              </a:extLst>
            </p:cNvPr>
            <p:cNvCxnSpPr>
              <a:cxnSpLocks/>
              <a:stCxn id="41" idx="2"/>
              <a:endCxn id="76" idx="0"/>
            </p:cNvCxnSpPr>
            <p:nvPr/>
          </p:nvCxnSpPr>
          <p:spPr>
            <a:xfrm flipH="1">
              <a:off x="11029302" y="3306204"/>
              <a:ext cx="1" cy="688483"/>
            </a:xfrm>
            <a:prstGeom prst="straightConnector1">
              <a:avLst/>
            </a:prstGeom>
            <a:ln w="15875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CuadroTexto 4">
              <a:extLst>
                <a:ext uri="{FF2B5EF4-FFF2-40B4-BE49-F238E27FC236}">
                  <a16:creationId xmlns:a16="http://schemas.microsoft.com/office/drawing/2014/main" id="{7E0B48EB-20A5-C711-F8FA-B8B4E7A2AB31}"/>
                </a:ext>
              </a:extLst>
            </p:cNvPr>
            <p:cNvSpPr txBox="1"/>
            <p:nvPr/>
          </p:nvSpPr>
          <p:spPr>
            <a:xfrm>
              <a:off x="7021410" y="4701678"/>
              <a:ext cx="4597178" cy="27699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s-ES" sz="1200" b="1" i="0" u="none" strike="noStrike" kern="1200" cap="none" baseline="0" dirty="0">
                  <a:solidFill>
                    <a:srgbClr val="3B3838"/>
                  </a:solidFill>
                  <a:uFillTx/>
                  <a:latin typeface="Century Gothic" panose="020B0502020202020204" pitchFamily="34" charset="0"/>
                </a:rPr>
                <a:t>Clasificador Programático del gasto público</a:t>
              </a:r>
            </a:p>
          </p:txBody>
        </p:sp>
        <p:sp>
          <p:nvSpPr>
            <p:cNvPr id="88" name="Abrir corchete 87">
              <a:extLst>
                <a:ext uri="{FF2B5EF4-FFF2-40B4-BE49-F238E27FC236}">
                  <a16:creationId xmlns:a16="http://schemas.microsoft.com/office/drawing/2014/main" id="{A4A32137-4E36-37B7-FE72-DDAD9770BCCA}"/>
                </a:ext>
              </a:extLst>
            </p:cNvPr>
            <p:cNvSpPr/>
            <p:nvPr/>
          </p:nvSpPr>
          <p:spPr>
            <a:xfrm rot="16200000">
              <a:off x="9243844" y="2397893"/>
              <a:ext cx="77839" cy="4559877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sz="140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878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13550</TotalTime>
  <Words>1195</Words>
  <Application>Microsoft Office PowerPoint</Application>
  <PresentationFormat>Panorámica</PresentationFormat>
  <Paragraphs>215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6" baseType="lpstr">
      <vt:lpstr>Angsana New</vt:lpstr>
      <vt:lpstr>Arial</vt:lpstr>
      <vt:lpstr>Arial Narrow</vt:lpstr>
      <vt:lpstr>Bahnschrift Light Condensed</vt:lpstr>
      <vt:lpstr>Bahnschrift SemiBold Condensed</vt:lpstr>
      <vt:lpstr>Barlow Condensed Medium</vt:lpstr>
      <vt:lpstr>Bookman Old Style</vt:lpstr>
      <vt:lpstr>Calibri</vt:lpstr>
      <vt:lpstr>Calibri Light</vt:lpstr>
      <vt:lpstr>Century Gothic</vt:lpstr>
      <vt:lpstr>Times New Roman</vt:lpstr>
      <vt:lpstr>Wingdings</vt:lpstr>
      <vt:lpstr>1_Tema de Office</vt:lpstr>
      <vt:lpstr>Presentación de PowerPoint</vt:lpstr>
      <vt:lpstr>Presupuesto por Resultados  Información relevante </vt:lpstr>
      <vt:lpstr>Definición y relevancia</vt:lpstr>
      <vt:lpstr>Definición y relevancia</vt:lpstr>
      <vt:lpstr>Definición y relevancia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Claves para una gestión efectiva del Estado Descentralizado</dc:title>
  <dc:creator>Roger Salhuana</dc:creator>
  <cp:lastModifiedBy>STECSDI</cp:lastModifiedBy>
  <cp:revision>38</cp:revision>
  <dcterms:created xsi:type="dcterms:W3CDTF">2023-08-23T02:51:43Z</dcterms:created>
  <dcterms:modified xsi:type="dcterms:W3CDTF">2024-04-23T20:57:00Z</dcterms:modified>
</cp:coreProperties>
</file>